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 id="2147483694" r:id="rId2"/>
  </p:sldMasterIdLst>
  <p:notesMasterIdLst>
    <p:notesMasterId r:id="rId45"/>
  </p:notesMasterIdLst>
  <p:sldIdLst>
    <p:sldId id="356" r:id="rId3"/>
    <p:sldId id="496" r:id="rId4"/>
    <p:sldId id="663" r:id="rId5"/>
    <p:sldId id="748" r:id="rId6"/>
    <p:sldId id="749" r:id="rId7"/>
    <p:sldId id="750" r:id="rId8"/>
    <p:sldId id="393" r:id="rId9"/>
    <p:sldId id="751" r:id="rId10"/>
    <p:sldId id="752" r:id="rId11"/>
    <p:sldId id="652" r:id="rId12"/>
    <p:sldId id="674" r:id="rId13"/>
    <p:sldId id="653" r:id="rId14"/>
    <p:sldId id="773" r:id="rId15"/>
    <p:sldId id="778" r:id="rId16"/>
    <p:sldId id="753" r:id="rId17"/>
    <p:sldId id="754" r:id="rId18"/>
    <p:sldId id="755" r:id="rId19"/>
    <p:sldId id="756" r:id="rId20"/>
    <p:sldId id="672" r:id="rId21"/>
    <p:sldId id="772" r:id="rId22"/>
    <p:sldId id="777" r:id="rId23"/>
    <p:sldId id="761" r:id="rId24"/>
    <p:sldId id="762" r:id="rId25"/>
    <p:sldId id="763" r:id="rId26"/>
    <p:sldId id="764" r:id="rId27"/>
    <p:sldId id="765" r:id="rId28"/>
    <p:sldId id="766" r:id="rId29"/>
    <p:sldId id="767" r:id="rId30"/>
    <p:sldId id="768" r:id="rId31"/>
    <p:sldId id="769" r:id="rId32"/>
    <p:sldId id="770" r:id="rId33"/>
    <p:sldId id="771" r:id="rId34"/>
    <p:sldId id="403" r:id="rId35"/>
    <p:sldId id="666" r:id="rId36"/>
    <p:sldId id="668" r:id="rId37"/>
    <p:sldId id="667" r:id="rId38"/>
    <p:sldId id="669" r:id="rId39"/>
    <p:sldId id="774" r:id="rId40"/>
    <p:sldId id="775" r:id="rId41"/>
    <p:sldId id="776" r:id="rId42"/>
    <p:sldId id="779" r:id="rId43"/>
    <p:sldId id="780"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505046"/>
    <a:srgbClr val="B22600"/>
    <a:srgbClr val="70AD47"/>
    <a:srgbClr val="4472C4"/>
    <a:srgbClr val="E84C22"/>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74"/>
    <p:restoredTop sz="94668"/>
  </p:normalViewPr>
  <p:slideViewPr>
    <p:cSldViewPr snapToGrid="0" snapToObjects="1">
      <p:cViewPr varScale="1">
        <p:scale>
          <a:sx n="87" d="100"/>
          <a:sy n="87" d="100"/>
        </p:scale>
        <p:origin x="192" y="6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6T22:12:29.734"/>
    </inkml:context>
    <inkml:brush xml:id="br0">
      <inkml:brushProperty name="width" value="0.035" units="cm"/>
      <inkml:brushProperty name="height" value="0.035" units="cm"/>
      <inkml:brushProperty name="color" value="#E71224"/>
    </inkml:brush>
  </inkml:definitions>
  <inkml:trace contextRef="#ctx0" brushRef="#br0">1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6T22:15:21.432"/>
    </inkml:context>
    <inkml:brush xml:id="br0">
      <inkml:brushProperty name="width" value="0.035" units="cm"/>
      <inkml:brushProperty name="height" value="0.035" units="cm"/>
      <inkml:brushProperty name="color" value="#E71224"/>
    </inkml:brush>
  </inkml:definitions>
  <inkml:trace contextRef="#ctx0" brushRef="#br0">0 4432 24575,'33'-24'0,"34"-27"0,26-16 0,-28 20 0,10-6 0,5-4 0,5-4 0,3-2-631,-22 15 1,3-2 0,2-2 0,2-1 0,2-3 0,2 0 0,-1-1 0,1-1 0,0 0 630,-7 5 0,1-1 0,2 0 0,0-2 0,0 0 0,1-1 0,-1 0 0,1-1 0,-2 1 0,0-1 0,-1 0 0,6-5 0,0 0 0,0-1 0,-1-1 0,0 1 0,-1-1 0,-1 0 0,-2 0 0,-1 0 0,-3 0 44,7-8 1,-2 0 0,0-1 0,-3 0 0,-3 1 0,-2 0 0,-3 0 0,-4 1-45,4-8 0,-5 0 0,-3 0 0,-4 2 0,-4 0 0,-3 0 236,-3-1 1,-3 1-1,-5 0 1,-3 2 0,-4 2-237,5-26 0,-8 3 0,-4 5 0,-7 19 0,-3 4 0,-2 5 0,-3-10 0,-1 7 2877,-2-23-2877,0 36 1252,1 28-1252,2 19 0,3 5 0,5 3 0,6 2 0,7 1 0,7 3 0,1 0 0,-4 0 0,-8 0 0,-10-2 0,-5-1 0,-4-2 0,1 1 0,0 0 0,4 0 0,2 0 0,2 2 0,0 0 0,-3 0 0,-2-2 0,-1-2 0,1 0 0,2-2 0,10-1 0,7-2 0,5 0 0,-4 1 0,-11 1 0,-9 0 0,-7 1 0,-4 1 0,-2 0 0,3 1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6T22:15:23.930"/>
    </inkml:context>
    <inkml:brush xml:id="br0">
      <inkml:brushProperty name="width" value="0.035" units="cm"/>
      <inkml:brushProperty name="height" value="0.035" units="cm"/>
      <inkml:brushProperty name="color" value="#E71224"/>
    </inkml:brush>
  </inkml:definitions>
  <inkml:trace contextRef="#ctx0" brushRef="#br0">56 0 24575,'25'2'0,"1"6"0,9 3 0,-4 4 0,-5 0 0,-6-4 0,-10-3 0,-5-3 0,-5-1 0,-1 1 0,-4 0 0,-6 1 0,-9 2 0,-9 3 0,-7 1 0,-1 1 0,3-1 0,8-2 0,9-3 0,8-1 0,4-2 0,3 0 0,1-1 0,1-2 0,3-3 0,2-2 0,-1 1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6T22:15:49.363"/>
    </inkml:context>
    <inkml:brush xml:id="br0">
      <inkml:brushProperty name="width" value="0.035" units="cm"/>
      <inkml:brushProperty name="height" value="0.035" units="cm"/>
      <inkml:brushProperty name="color" value="#E71224"/>
    </inkml:brush>
  </inkml:definitions>
  <inkml:trace contextRef="#ctx0" brushRef="#br0">0 1 24575,'35'0'0,"11"0"0,11 0 0,3 0 0,8 0 0,5 1 0,21 2 0,7 1 0,3 3 0,-18 1 0,3 1 0,0 2 0,0 2 0,-1 2 0,0 1 0,-1 2 0,-2 4 0,-5 1 0,0 2 0,-3 3 0,-2 2 0,14 9 0,-4 4 0,-4 2 0,-9-2 0,-4 2 0,-4 1 0,-7-2 0,-4 1 0,-3 0 0,11 16 0,-7-1 0,-12-8 0,-4-2 0,14 34 0,-16-12 0,-6-4 0,4 1 0,4 3 0,5 0 0,4 1 0,4 1 0,5-3 0,4-7 0,0-11 0,-5-12 0,-8-11 0,-9-9 0,-4-10 0,-3-5 0,1-7 0,5-5 0,8-6 0,7-3 0,1 0 0,-5 6 0,-9 5 0,-5 2 0,-4 2 0,0 0 0,-3 0 0,3 0 0,4 0 0,4 0 0,3 0 0,-2 0 0,-3 0 0,-4 0 0,1 0 0,1 0 0,1 0 0,4 0 0,0 0 0,1 0 0,1 0 0,-1 0 0,-7 0 0,-10 1 0,-12-1 0,-13-2 0,-9-6 0,-8-5 0,-7-5 0,-4-2 0,-1-1 0,1 2 0,3 2 0,5 2 0,4 2 0,2 2 0,4 2 0,4 3 0,5 3 0,7 3 0,5 2 0,4 4 0,3 3 0,4 4 0,3 3 0,5 0 0,6 2 0,3 1 0,-4-2 0,-10-2 0,-11-5 0,-6-4 0,-3 0 0,-1 0 0,1 0 0,-3-1 0,-4 0 0,-8 1 0,-8 3 0,-7 1 0,-2 4 0,1 2 0,5-1 0,7-2 0,4-2 0,5-3 0,1 0 0,2-2 0,2 0 0,1-1 0,1 0 0,0 1 0,1-1 0,1-2 0,2-9 0,-2 4 0,0-6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CF2B60-A650-A240-9969-3833CC7E6942}" type="datetimeFigureOut">
              <a:rPr lang="en-US" smtClean="0"/>
              <a:t>8/1/24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6EB8F1-786E-1E4C-8521-6592BFBA63DE}" type="slidenum">
              <a:rPr lang="en-US" smtClean="0"/>
              <a:t>‹#›</a:t>
            </a:fld>
            <a:endParaRPr lang="en-US"/>
          </a:p>
        </p:txBody>
      </p:sp>
    </p:spTree>
    <p:extLst>
      <p:ext uri="{BB962C8B-B14F-4D97-AF65-F5344CB8AC3E}">
        <p14:creationId xmlns:p14="http://schemas.microsoft.com/office/powerpoint/2010/main" val="24525865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descr="photos-p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Title 1"/>
          <p:cNvSpPr>
            <a:spLocks noGrp="1"/>
          </p:cNvSpPr>
          <p:nvPr>
            <p:ph type="ctrTitle" hasCustomPrompt="1"/>
          </p:nvPr>
        </p:nvSpPr>
        <p:spPr>
          <a:xfrm>
            <a:off x="360379" y="601091"/>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a:t>
            </a:r>
            <a:br>
              <a:rPr lang="en-US" dirty="0"/>
            </a:br>
            <a:r>
              <a:rPr lang="en-US" dirty="0"/>
              <a:t>Master title style</a:t>
            </a:r>
          </a:p>
        </p:txBody>
      </p:sp>
      <p:sp>
        <p:nvSpPr>
          <p:cNvPr id="9" name="Subtitle 2"/>
          <p:cNvSpPr>
            <a:spLocks noGrp="1"/>
          </p:cNvSpPr>
          <p:nvPr>
            <p:ph type="subTitle" idx="1" hasCustomPrompt="1"/>
          </p:nvPr>
        </p:nvSpPr>
        <p:spPr>
          <a:xfrm>
            <a:off x="360379" y="3137687"/>
            <a:ext cx="430126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a:t>
            </a:r>
            <a:br>
              <a:rPr lang="en-US" dirty="0"/>
            </a:br>
            <a:r>
              <a:rPr lang="en-US" dirty="0"/>
              <a:t>subtitle style</a:t>
            </a:r>
          </a:p>
        </p:txBody>
      </p:sp>
    </p:spTree>
    <p:extLst>
      <p:ext uri="{BB962C8B-B14F-4D97-AF65-F5344CB8AC3E}">
        <p14:creationId xmlns:p14="http://schemas.microsoft.com/office/powerpoint/2010/main" val="2948828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descr="photos-p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Title 1"/>
          <p:cNvSpPr>
            <a:spLocks noGrp="1"/>
          </p:cNvSpPr>
          <p:nvPr>
            <p:ph type="ctrTitle" hasCustomPrompt="1"/>
          </p:nvPr>
        </p:nvSpPr>
        <p:spPr>
          <a:xfrm>
            <a:off x="360379" y="601091"/>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a:t>
            </a:r>
            <a:br>
              <a:rPr lang="en-US" dirty="0"/>
            </a:br>
            <a:r>
              <a:rPr lang="en-US" dirty="0"/>
              <a:t>Master title style</a:t>
            </a:r>
          </a:p>
        </p:txBody>
      </p:sp>
      <p:sp>
        <p:nvSpPr>
          <p:cNvPr id="9" name="Subtitle 2"/>
          <p:cNvSpPr>
            <a:spLocks noGrp="1"/>
          </p:cNvSpPr>
          <p:nvPr>
            <p:ph type="subTitle" idx="1" hasCustomPrompt="1"/>
          </p:nvPr>
        </p:nvSpPr>
        <p:spPr>
          <a:xfrm>
            <a:off x="360379" y="3137687"/>
            <a:ext cx="430126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a:t>
            </a:r>
            <a:br>
              <a:rPr lang="en-US" dirty="0"/>
            </a:br>
            <a:r>
              <a:rPr lang="en-US" dirty="0"/>
              <a:t>subtitle style</a:t>
            </a:r>
          </a:p>
        </p:txBody>
      </p:sp>
    </p:spTree>
    <p:extLst>
      <p:ext uri="{BB962C8B-B14F-4D97-AF65-F5344CB8AC3E}">
        <p14:creationId xmlns:p14="http://schemas.microsoft.com/office/powerpoint/2010/main" val="1649556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699248" y="1264358"/>
            <a:ext cx="7745505" cy="4007555"/>
          </a:xfrm>
          <a:prstGeom prst="rect">
            <a:avLst/>
          </a:prstGeom>
        </p:spPr>
        <p:txBody>
          <a:bodyPr/>
          <a:lstStyle>
            <a:lvl1pPr>
              <a:defRPr>
                <a:solidFill>
                  <a:srgbClr val="595959"/>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p:txBody>
      </p:sp>
      <p:sp>
        <p:nvSpPr>
          <p:cNvPr id="8" name="Title 10"/>
          <p:cNvSpPr>
            <a:spLocks noGrp="1"/>
          </p:cNvSpPr>
          <p:nvPr>
            <p:ph type="title"/>
          </p:nvPr>
        </p:nvSpPr>
        <p:spPr>
          <a:xfrm>
            <a:off x="688490" y="366958"/>
            <a:ext cx="7756263" cy="739355"/>
          </a:xfrm>
          <a:prstGeom prst="rect">
            <a:avLst/>
          </a:prstGeom>
        </p:spPr>
        <p:txBody>
          <a:bodyPr/>
          <a:lstStyle>
            <a:lvl1pPr algn="l">
              <a:defRPr sz="4000" b="1">
                <a:solidFill>
                  <a:schemeClr val="tx1">
                    <a:lumMod val="75000"/>
                    <a:lumOff val="25000"/>
                  </a:schemeClr>
                </a:solidFill>
                <a:latin typeface="Arial"/>
                <a:cs typeface="Arial"/>
              </a:defRPr>
            </a:lvl1pPr>
          </a:lstStyle>
          <a:p>
            <a:r>
              <a:rPr lang="en-US" dirty="0"/>
              <a:t>Click to edit Master title style</a:t>
            </a:r>
          </a:p>
        </p:txBody>
      </p:sp>
    </p:spTree>
    <p:extLst>
      <p:ext uri="{BB962C8B-B14F-4D97-AF65-F5344CB8AC3E}">
        <p14:creationId xmlns:p14="http://schemas.microsoft.com/office/powerpoint/2010/main" val="20642732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1"/>
          <p:cNvSpPr>
            <a:spLocks noGrp="1"/>
          </p:cNvSpPr>
          <p:nvPr>
            <p:ph type="title"/>
          </p:nvPr>
        </p:nvSpPr>
        <p:spPr>
          <a:xfrm>
            <a:off x="690041" y="1204857"/>
            <a:ext cx="7754713" cy="1910716"/>
          </a:xfrm>
          <a:prstGeom prst="rect">
            <a:avLst/>
          </a:prstGeom>
        </p:spPr>
        <p:txBody>
          <a:bodyPr anchor="b"/>
          <a:lstStyle>
            <a:lvl1pPr algn="ctr">
              <a:defRPr sz="5400" b="1" cap="none" baseline="0">
                <a:solidFill>
                  <a:srgbClr val="595959"/>
                </a:solidFill>
                <a:latin typeface="Arial"/>
                <a:cs typeface="Arial"/>
              </a:defRPr>
            </a:lvl1pPr>
          </a:lstStyle>
          <a:p>
            <a:r>
              <a:rPr lang="en-US" dirty="0"/>
              <a:t>Click to edit Master title style</a:t>
            </a:r>
          </a:p>
        </p:txBody>
      </p:sp>
      <p:sp>
        <p:nvSpPr>
          <p:cNvPr id="9" name="Text Placeholder 2"/>
          <p:cNvSpPr>
            <a:spLocks noGrp="1"/>
          </p:cNvSpPr>
          <p:nvPr>
            <p:ph type="body" idx="1"/>
          </p:nvPr>
        </p:nvSpPr>
        <p:spPr>
          <a:xfrm>
            <a:off x="699248" y="3324433"/>
            <a:ext cx="7734747" cy="1500187"/>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284256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Areas">
    <p:spTree>
      <p:nvGrpSpPr>
        <p:cNvPr id="1" name=""/>
        <p:cNvGrpSpPr/>
        <p:nvPr/>
      </p:nvGrpSpPr>
      <p:grpSpPr>
        <a:xfrm>
          <a:off x="0" y="0"/>
          <a:ext cx="0" cy="0"/>
          <a:chOff x="0" y="0"/>
          <a:chExt cx="0" cy="0"/>
        </a:xfrm>
      </p:grpSpPr>
      <p:sp>
        <p:nvSpPr>
          <p:cNvPr id="10" name="Title 1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dirty="0"/>
              <a:t>Click to edit Master title style</a:t>
            </a:r>
          </a:p>
        </p:txBody>
      </p:sp>
      <p:sp>
        <p:nvSpPr>
          <p:cNvPr id="11" name="Content Placeholder 7"/>
          <p:cNvSpPr>
            <a:spLocks noGrp="1"/>
          </p:cNvSpPr>
          <p:nvPr>
            <p:ph sz="quarter" idx="13"/>
          </p:nvPr>
        </p:nvSpPr>
        <p:spPr>
          <a:xfrm>
            <a:off x="685800"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
        <p:nvSpPr>
          <p:cNvPr id="12" name="Content Placeholder 9"/>
          <p:cNvSpPr>
            <a:spLocks noGrp="1"/>
          </p:cNvSpPr>
          <p:nvPr>
            <p:ph sz="quarter" idx="14"/>
          </p:nvPr>
        </p:nvSpPr>
        <p:spPr>
          <a:xfrm>
            <a:off x="4645151"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Tree>
    <p:extLst>
      <p:ext uri="{BB962C8B-B14F-4D97-AF65-F5344CB8AC3E}">
        <p14:creationId xmlns:p14="http://schemas.microsoft.com/office/powerpoint/2010/main" val="36459362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6" name="Title 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dirty="0"/>
              <a:t>Click to edit Master title style</a:t>
            </a:r>
          </a:p>
        </p:txBody>
      </p:sp>
      <p:sp>
        <p:nvSpPr>
          <p:cNvPr id="7" name="Text Placeholder 2"/>
          <p:cNvSpPr>
            <a:spLocks noGrp="1"/>
          </p:cNvSpPr>
          <p:nvPr>
            <p:ph type="body" idx="1"/>
          </p:nvPr>
        </p:nvSpPr>
        <p:spPr>
          <a:xfrm>
            <a:off x="688491" y="1783601"/>
            <a:ext cx="3621929"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Content Placeholder 3"/>
          <p:cNvSpPr>
            <a:spLocks noGrp="1"/>
          </p:cNvSpPr>
          <p:nvPr>
            <p:ph sz="half" idx="2"/>
          </p:nvPr>
        </p:nvSpPr>
        <p:spPr>
          <a:xfrm>
            <a:off x="688489" y="2622290"/>
            <a:ext cx="3621931" cy="2595107"/>
          </a:xfrm>
          <a:prstGeom prst="rect">
            <a:avLst/>
          </a:prstGeom>
        </p:spPr>
        <p:txBody>
          <a:bodyPr>
            <a:normAutofit/>
          </a:bodyPr>
          <a:lstStyle>
            <a:lvl1pPr>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a:t>Click to edit Master text styles</a:t>
            </a:r>
          </a:p>
        </p:txBody>
      </p:sp>
      <p:sp>
        <p:nvSpPr>
          <p:cNvPr id="9" name="Text Placeholder 4"/>
          <p:cNvSpPr>
            <a:spLocks noGrp="1"/>
          </p:cNvSpPr>
          <p:nvPr>
            <p:ph type="body" sz="quarter" idx="3"/>
          </p:nvPr>
        </p:nvSpPr>
        <p:spPr>
          <a:xfrm>
            <a:off x="4785879" y="1783601"/>
            <a:ext cx="3663716"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5"/>
          <p:cNvSpPr>
            <a:spLocks noGrp="1"/>
          </p:cNvSpPr>
          <p:nvPr>
            <p:ph sz="quarter" idx="4"/>
          </p:nvPr>
        </p:nvSpPr>
        <p:spPr>
          <a:xfrm>
            <a:off x="4785878" y="2619063"/>
            <a:ext cx="3658875" cy="2595107"/>
          </a:xfrm>
          <a:prstGeom prst="rect">
            <a:avLst/>
          </a:prstGeom>
        </p:spPr>
        <p:txBody>
          <a:bodyPr>
            <a:normAutofit/>
          </a:bodyPr>
          <a:lstStyle>
            <a:lvl1pPr>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36758126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Content Placeholder 2"/>
          <p:cNvSpPr>
            <a:spLocks noGrp="1"/>
          </p:cNvSpPr>
          <p:nvPr>
            <p:ph idx="1"/>
          </p:nvPr>
        </p:nvSpPr>
        <p:spPr>
          <a:xfrm>
            <a:off x="692003" y="559401"/>
            <a:ext cx="3580882" cy="4414019"/>
          </a:xfrm>
          <a:prstGeom prst="rect">
            <a:avLst/>
          </a:prstGeom>
        </p:spPr>
        <p:txBody>
          <a:bodyPr anchor="t">
            <a:normAutofit/>
          </a:bodyPr>
          <a:lstStyle>
            <a:lvl1pPr marL="0" indent="0" algn="l">
              <a:buNone/>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dirty="0"/>
              <a:t>Click to edit Master text styles</a:t>
            </a:r>
          </a:p>
        </p:txBody>
      </p:sp>
      <p:sp>
        <p:nvSpPr>
          <p:cNvPr id="6" name="Text Placeholder 3"/>
          <p:cNvSpPr>
            <a:spLocks noGrp="1"/>
          </p:cNvSpPr>
          <p:nvPr>
            <p:ph type="body" sz="half" idx="2"/>
          </p:nvPr>
        </p:nvSpPr>
        <p:spPr>
          <a:xfrm>
            <a:off x="4889813" y="562026"/>
            <a:ext cx="3580882"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0048885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8" name="Picture Placeholder 2"/>
          <p:cNvSpPr>
            <a:spLocks noGrp="1"/>
          </p:cNvSpPr>
          <p:nvPr>
            <p:ph type="pic" idx="1"/>
          </p:nvPr>
        </p:nvSpPr>
        <p:spPr>
          <a:xfrm rot="344365">
            <a:off x="773476" y="536674"/>
            <a:ext cx="7578326"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9" name="Text Placeholder 3"/>
          <p:cNvSpPr>
            <a:spLocks noGrp="1"/>
          </p:cNvSpPr>
          <p:nvPr>
            <p:ph type="body" sz="half" idx="2"/>
          </p:nvPr>
        </p:nvSpPr>
        <p:spPr>
          <a:xfrm>
            <a:off x="688490" y="4486019"/>
            <a:ext cx="775626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3180962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3" name="Picture 2" descr="PPT-General9.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1048421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with Custom Photo">
    <p:spTree>
      <p:nvGrpSpPr>
        <p:cNvPr id="1" name=""/>
        <p:cNvGrpSpPr/>
        <p:nvPr/>
      </p:nvGrpSpPr>
      <p:grpSpPr>
        <a:xfrm>
          <a:off x="0" y="0"/>
          <a:ext cx="0" cy="0"/>
          <a:chOff x="0" y="0"/>
          <a:chExt cx="0" cy="0"/>
        </a:xfrm>
      </p:grpSpPr>
      <p:pic>
        <p:nvPicPr>
          <p:cNvPr id="7" name="Picture 6" descr="bgblueonephoto.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Subtitle 2"/>
          <p:cNvSpPr>
            <a:spLocks noGrp="1"/>
          </p:cNvSpPr>
          <p:nvPr>
            <p:ph type="subTitle" idx="1" hasCustomPrompt="1"/>
          </p:nvPr>
        </p:nvSpPr>
        <p:spPr>
          <a:xfrm>
            <a:off x="360378" y="3137687"/>
            <a:ext cx="3658798" cy="1752600"/>
          </a:xfrm>
          <a:prstGeom prst="rect">
            <a:avLst/>
          </a:prstGeom>
        </p:spPr>
        <p:txBody>
          <a:bodyPr/>
          <a:lstStyle>
            <a:lvl1pPr marL="0" indent="0" algn="l">
              <a:buNone/>
              <a:defRPr>
                <a:solidFill>
                  <a:schemeClr val="bg2"/>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a:t>
            </a:r>
            <a:br>
              <a:rPr lang="en-US" dirty="0"/>
            </a:br>
            <a:r>
              <a:rPr lang="en-US" dirty="0"/>
              <a:t>subtitle style</a:t>
            </a:r>
          </a:p>
        </p:txBody>
      </p:sp>
      <p:sp>
        <p:nvSpPr>
          <p:cNvPr id="9" name="Title 1"/>
          <p:cNvSpPr>
            <a:spLocks noGrp="1"/>
          </p:cNvSpPr>
          <p:nvPr>
            <p:ph type="ctrTitle" hasCustomPrompt="1"/>
          </p:nvPr>
        </p:nvSpPr>
        <p:spPr>
          <a:xfrm>
            <a:off x="360379" y="601091"/>
            <a:ext cx="4480563"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a:t>
            </a:r>
            <a:br>
              <a:rPr lang="en-US" dirty="0"/>
            </a:br>
            <a:r>
              <a:rPr lang="en-US" dirty="0"/>
              <a:t>Master title style</a:t>
            </a:r>
          </a:p>
        </p:txBody>
      </p:sp>
      <p:sp>
        <p:nvSpPr>
          <p:cNvPr id="10" name="Picture Placeholder 8"/>
          <p:cNvSpPr>
            <a:spLocks noGrp="1" noChangeAspect="1"/>
          </p:cNvSpPr>
          <p:nvPr>
            <p:ph type="pic" sz="quarter" idx="10" hasCustomPrompt="1"/>
          </p:nvPr>
        </p:nvSpPr>
        <p:spPr>
          <a:xfrm>
            <a:off x="1954870" y="0"/>
            <a:ext cx="7201580" cy="6858000"/>
          </a:xfrm>
          <a:custGeom>
            <a:avLst/>
            <a:gdLst>
              <a:gd name="connsiteX0" fmla="*/ 0 w 7201580"/>
              <a:gd name="connsiteY0" fmla="*/ 0 h 6858000"/>
              <a:gd name="connsiteX1" fmla="*/ 7201580 w 7201580"/>
              <a:gd name="connsiteY1" fmla="*/ 0 h 6858000"/>
              <a:gd name="connsiteX2" fmla="*/ 7201580 w 7201580"/>
              <a:gd name="connsiteY2" fmla="*/ 6858000 h 6858000"/>
              <a:gd name="connsiteX3" fmla="*/ 0 w 7201580"/>
              <a:gd name="connsiteY3" fmla="*/ 6858000 h 6858000"/>
              <a:gd name="connsiteX4" fmla="*/ 0 w 7201580"/>
              <a:gd name="connsiteY4" fmla="*/ 0 h 6858000"/>
              <a:gd name="connsiteX0" fmla="*/ 5050118 w 7201580"/>
              <a:gd name="connsiteY0" fmla="*/ 74706 h 6858000"/>
              <a:gd name="connsiteX1" fmla="*/ 7201580 w 7201580"/>
              <a:gd name="connsiteY1" fmla="*/ 0 h 6858000"/>
              <a:gd name="connsiteX2" fmla="*/ 7201580 w 7201580"/>
              <a:gd name="connsiteY2" fmla="*/ 6858000 h 6858000"/>
              <a:gd name="connsiteX3" fmla="*/ 0 w 7201580"/>
              <a:gd name="connsiteY3" fmla="*/ 6858000 h 6858000"/>
              <a:gd name="connsiteX4" fmla="*/ 5050118 w 7201580"/>
              <a:gd name="connsiteY4" fmla="*/ 74706 h 6858000"/>
              <a:gd name="connsiteX0" fmla="*/ 5020236 w 7201580"/>
              <a:gd name="connsiteY0" fmla="*/ 29883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29883 h 6858000"/>
              <a:gd name="connsiteX0" fmla="*/ 5020236 w 7201580"/>
              <a:gd name="connsiteY0" fmla="*/ 14941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1494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1580" h="6858000">
                <a:moveTo>
                  <a:pt x="5020236" y="14941"/>
                </a:moveTo>
                <a:lnTo>
                  <a:pt x="7201580" y="0"/>
                </a:lnTo>
                <a:lnTo>
                  <a:pt x="7201580" y="6858000"/>
                </a:lnTo>
                <a:lnTo>
                  <a:pt x="0" y="6858000"/>
                </a:lnTo>
                <a:lnTo>
                  <a:pt x="5020236" y="14941"/>
                </a:lnTo>
                <a:close/>
              </a:path>
            </a:pathLst>
          </a:custGeom>
        </p:spPr>
        <p:txBody>
          <a:bodyPr vert="horz" anchor="ctr"/>
          <a:lstStyle>
            <a:lvl1pPr algn="r">
              <a:lnSpc>
                <a:spcPct val="100000"/>
              </a:lnSpc>
              <a:defRPr sz="2000">
                <a:solidFill>
                  <a:srgbClr val="ECE9C6"/>
                </a:solidFill>
                <a:latin typeface="Arial"/>
                <a:cs typeface="Arial"/>
              </a:defRPr>
            </a:lvl1pPr>
          </a:lstStyle>
          <a:p>
            <a:r>
              <a:rPr lang="en-US" dirty="0"/>
              <a:t>Drag picture to placeholder </a:t>
            </a:r>
            <a:br>
              <a:rPr lang="en-US" dirty="0"/>
            </a:br>
            <a:r>
              <a:rPr lang="en-US" dirty="0"/>
              <a:t>or click icon to add</a:t>
            </a:r>
          </a:p>
        </p:txBody>
      </p:sp>
    </p:spTree>
    <p:extLst>
      <p:ext uri="{BB962C8B-B14F-4D97-AF65-F5344CB8AC3E}">
        <p14:creationId xmlns:p14="http://schemas.microsoft.com/office/powerpoint/2010/main" val="2549265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699248" y="1861441"/>
            <a:ext cx="7745505" cy="3170264"/>
          </a:xfrm>
          <a:prstGeom prst="rect">
            <a:avLst/>
          </a:prstGeom>
        </p:spPr>
        <p:txBody>
          <a:bodyPr/>
          <a:lstStyle>
            <a:lvl1pPr>
              <a:defRPr>
                <a:solidFill>
                  <a:srgbClr val="595959"/>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p:txBody>
      </p:sp>
      <p:sp>
        <p:nvSpPr>
          <p:cNvPr id="8" name="Title 10"/>
          <p:cNvSpPr>
            <a:spLocks noGrp="1"/>
          </p:cNvSpPr>
          <p:nvPr>
            <p:ph type="title"/>
          </p:nvPr>
        </p:nvSpPr>
        <p:spPr>
          <a:xfrm>
            <a:off x="688490" y="570156"/>
            <a:ext cx="7756263" cy="1054250"/>
          </a:xfrm>
          <a:prstGeom prst="rect">
            <a:avLst/>
          </a:prstGeom>
        </p:spPr>
        <p:txBody>
          <a:bodyPr/>
          <a:lstStyle>
            <a:lvl1pPr algn="l">
              <a:defRPr sz="4000" b="1">
                <a:solidFill>
                  <a:schemeClr val="tx1">
                    <a:lumMod val="75000"/>
                    <a:lumOff val="25000"/>
                  </a:schemeClr>
                </a:solidFill>
                <a:latin typeface="Arial"/>
                <a:cs typeface="Arial"/>
              </a:defRPr>
            </a:lvl1pPr>
          </a:lstStyle>
          <a:p>
            <a:r>
              <a:rPr lang="en-US" dirty="0"/>
              <a:t>Click to edit Master title style</a:t>
            </a:r>
          </a:p>
        </p:txBody>
      </p:sp>
    </p:spTree>
    <p:extLst>
      <p:ext uri="{BB962C8B-B14F-4D97-AF65-F5344CB8AC3E}">
        <p14:creationId xmlns:p14="http://schemas.microsoft.com/office/powerpoint/2010/main" val="786147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1"/>
          <p:cNvSpPr>
            <a:spLocks noGrp="1"/>
          </p:cNvSpPr>
          <p:nvPr>
            <p:ph type="title"/>
          </p:nvPr>
        </p:nvSpPr>
        <p:spPr>
          <a:xfrm>
            <a:off x="690041" y="1204857"/>
            <a:ext cx="7754713" cy="1910716"/>
          </a:xfrm>
          <a:prstGeom prst="rect">
            <a:avLst/>
          </a:prstGeom>
        </p:spPr>
        <p:txBody>
          <a:bodyPr anchor="b"/>
          <a:lstStyle>
            <a:lvl1pPr algn="ctr">
              <a:defRPr sz="5400" b="1" cap="none" baseline="0">
                <a:solidFill>
                  <a:srgbClr val="595959"/>
                </a:solidFill>
                <a:latin typeface="Arial"/>
                <a:cs typeface="Arial"/>
              </a:defRPr>
            </a:lvl1pPr>
          </a:lstStyle>
          <a:p>
            <a:r>
              <a:rPr lang="en-US" dirty="0"/>
              <a:t>Click to edit Master title style</a:t>
            </a:r>
          </a:p>
        </p:txBody>
      </p:sp>
      <p:sp>
        <p:nvSpPr>
          <p:cNvPr id="9" name="Text Placeholder 2"/>
          <p:cNvSpPr>
            <a:spLocks noGrp="1"/>
          </p:cNvSpPr>
          <p:nvPr>
            <p:ph type="body" idx="1"/>
          </p:nvPr>
        </p:nvSpPr>
        <p:spPr>
          <a:xfrm>
            <a:off x="699248" y="3324433"/>
            <a:ext cx="7734747" cy="1500187"/>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54003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Areas">
    <p:spTree>
      <p:nvGrpSpPr>
        <p:cNvPr id="1" name=""/>
        <p:cNvGrpSpPr/>
        <p:nvPr/>
      </p:nvGrpSpPr>
      <p:grpSpPr>
        <a:xfrm>
          <a:off x="0" y="0"/>
          <a:ext cx="0" cy="0"/>
          <a:chOff x="0" y="0"/>
          <a:chExt cx="0" cy="0"/>
        </a:xfrm>
      </p:grpSpPr>
      <p:sp>
        <p:nvSpPr>
          <p:cNvPr id="10" name="Title 1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dirty="0"/>
              <a:t>Click to edit Master title style</a:t>
            </a:r>
          </a:p>
        </p:txBody>
      </p:sp>
      <p:sp>
        <p:nvSpPr>
          <p:cNvPr id="11" name="Content Placeholder 7"/>
          <p:cNvSpPr>
            <a:spLocks noGrp="1"/>
          </p:cNvSpPr>
          <p:nvPr>
            <p:ph sz="quarter" idx="13"/>
          </p:nvPr>
        </p:nvSpPr>
        <p:spPr>
          <a:xfrm>
            <a:off x="685800"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
        <p:nvSpPr>
          <p:cNvPr id="12" name="Content Placeholder 9"/>
          <p:cNvSpPr>
            <a:spLocks noGrp="1"/>
          </p:cNvSpPr>
          <p:nvPr>
            <p:ph sz="quarter" idx="14"/>
          </p:nvPr>
        </p:nvSpPr>
        <p:spPr>
          <a:xfrm>
            <a:off x="4645151"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Tree>
    <p:extLst>
      <p:ext uri="{BB962C8B-B14F-4D97-AF65-F5344CB8AC3E}">
        <p14:creationId xmlns:p14="http://schemas.microsoft.com/office/powerpoint/2010/main" val="34239932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6" name="Title 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dirty="0"/>
              <a:t>Click to edit Master title style</a:t>
            </a:r>
          </a:p>
        </p:txBody>
      </p:sp>
      <p:sp>
        <p:nvSpPr>
          <p:cNvPr id="7" name="Text Placeholder 2"/>
          <p:cNvSpPr>
            <a:spLocks noGrp="1"/>
          </p:cNvSpPr>
          <p:nvPr>
            <p:ph type="body" idx="1"/>
          </p:nvPr>
        </p:nvSpPr>
        <p:spPr>
          <a:xfrm>
            <a:off x="688491" y="1783601"/>
            <a:ext cx="3621929"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Content Placeholder 3"/>
          <p:cNvSpPr>
            <a:spLocks noGrp="1"/>
          </p:cNvSpPr>
          <p:nvPr>
            <p:ph sz="half" idx="2"/>
          </p:nvPr>
        </p:nvSpPr>
        <p:spPr>
          <a:xfrm>
            <a:off x="688489" y="2622290"/>
            <a:ext cx="3621931" cy="2595107"/>
          </a:xfrm>
          <a:prstGeom prst="rect">
            <a:avLst/>
          </a:prstGeom>
        </p:spPr>
        <p:txBody>
          <a:bodyPr>
            <a:normAutofit/>
          </a:bodyPr>
          <a:lstStyle>
            <a:lvl1pPr>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a:t>Click to edit Master text styles</a:t>
            </a:r>
          </a:p>
        </p:txBody>
      </p:sp>
      <p:sp>
        <p:nvSpPr>
          <p:cNvPr id="9" name="Text Placeholder 4"/>
          <p:cNvSpPr>
            <a:spLocks noGrp="1"/>
          </p:cNvSpPr>
          <p:nvPr>
            <p:ph type="body" sz="quarter" idx="3"/>
          </p:nvPr>
        </p:nvSpPr>
        <p:spPr>
          <a:xfrm>
            <a:off x="4785879" y="1783601"/>
            <a:ext cx="3663716"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5"/>
          <p:cNvSpPr>
            <a:spLocks noGrp="1"/>
          </p:cNvSpPr>
          <p:nvPr>
            <p:ph sz="quarter" idx="4"/>
          </p:nvPr>
        </p:nvSpPr>
        <p:spPr>
          <a:xfrm>
            <a:off x="4785878" y="2619063"/>
            <a:ext cx="3658875" cy="2595107"/>
          </a:xfrm>
          <a:prstGeom prst="rect">
            <a:avLst/>
          </a:prstGeom>
        </p:spPr>
        <p:txBody>
          <a:bodyPr>
            <a:normAutofit/>
          </a:bodyPr>
          <a:lstStyle>
            <a:lvl1pPr>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949256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Content Placeholder 2"/>
          <p:cNvSpPr>
            <a:spLocks noGrp="1"/>
          </p:cNvSpPr>
          <p:nvPr>
            <p:ph idx="1"/>
          </p:nvPr>
        </p:nvSpPr>
        <p:spPr>
          <a:xfrm>
            <a:off x="692003" y="559401"/>
            <a:ext cx="3580882" cy="4414019"/>
          </a:xfrm>
          <a:prstGeom prst="rect">
            <a:avLst/>
          </a:prstGeom>
        </p:spPr>
        <p:txBody>
          <a:bodyPr anchor="t">
            <a:normAutofit/>
          </a:bodyPr>
          <a:lstStyle>
            <a:lvl1pPr marL="0" indent="0" algn="l">
              <a:buNone/>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dirty="0"/>
              <a:t>Click to edit Master text styles</a:t>
            </a:r>
          </a:p>
        </p:txBody>
      </p:sp>
      <p:sp>
        <p:nvSpPr>
          <p:cNvPr id="6" name="Text Placeholder 3"/>
          <p:cNvSpPr>
            <a:spLocks noGrp="1"/>
          </p:cNvSpPr>
          <p:nvPr>
            <p:ph type="body" sz="half" idx="2"/>
          </p:nvPr>
        </p:nvSpPr>
        <p:spPr>
          <a:xfrm>
            <a:off x="4889813" y="562026"/>
            <a:ext cx="3580882"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8595193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8" name="Picture Placeholder 2"/>
          <p:cNvSpPr>
            <a:spLocks noGrp="1"/>
          </p:cNvSpPr>
          <p:nvPr>
            <p:ph type="pic" idx="1"/>
          </p:nvPr>
        </p:nvSpPr>
        <p:spPr>
          <a:xfrm rot="344365">
            <a:off x="773476" y="536674"/>
            <a:ext cx="7578326"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9" name="Text Placeholder 3"/>
          <p:cNvSpPr>
            <a:spLocks noGrp="1"/>
          </p:cNvSpPr>
          <p:nvPr>
            <p:ph type="body" sz="half" idx="2"/>
          </p:nvPr>
        </p:nvSpPr>
        <p:spPr>
          <a:xfrm>
            <a:off x="688490" y="4486019"/>
            <a:ext cx="775626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5476621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3" name="Picture 2" descr="PPT-General9.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1065294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with Custom Photo">
    <p:spTree>
      <p:nvGrpSpPr>
        <p:cNvPr id="1" name=""/>
        <p:cNvGrpSpPr/>
        <p:nvPr/>
      </p:nvGrpSpPr>
      <p:grpSpPr>
        <a:xfrm>
          <a:off x="0" y="0"/>
          <a:ext cx="0" cy="0"/>
          <a:chOff x="0" y="0"/>
          <a:chExt cx="0" cy="0"/>
        </a:xfrm>
      </p:grpSpPr>
      <p:pic>
        <p:nvPicPr>
          <p:cNvPr id="7" name="Picture 6" descr="bgblueonephoto.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Subtitle 2"/>
          <p:cNvSpPr>
            <a:spLocks noGrp="1"/>
          </p:cNvSpPr>
          <p:nvPr>
            <p:ph type="subTitle" idx="1" hasCustomPrompt="1"/>
          </p:nvPr>
        </p:nvSpPr>
        <p:spPr>
          <a:xfrm>
            <a:off x="360378" y="3137687"/>
            <a:ext cx="3658798" cy="1752600"/>
          </a:xfrm>
          <a:prstGeom prst="rect">
            <a:avLst/>
          </a:prstGeom>
        </p:spPr>
        <p:txBody>
          <a:bodyPr/>
          <a:lstStyle>
            <a:lvl1pPr marL="0" indent="0" algn="l">
              <a:buNone/>
              <a:defRPr>
                <a:solidFill>
                  <a:schemeClr val="bg2"/>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a:t>
            </a:r>
            <a:br>
              <a:rPr lang="en-US" dirty="0"/>
            </a:br>
            <a:r>
              <a:rPr lang="en-US" dirty="0"/>
              <a:t>subtitle style</a:t>
            </a:r>
          </a:p>
        </p:txBody>
      </p:sp>
      <p:sp>
        <p:nvSpPr>
          <p:cNvPr id="9" name="Title 1"/>
          <p:cNvSpPr>
            <a:spLocks noGrp="1"/>
          </p:cNvSpPr>
          <p:nvPr>
            <p:ph type="ctrTitle" hasCustomPrompt="1"/>
          </p:nvPr>
        </p:nvSpPr>
        <p:spPr>
          <a:xfrm>
            <a:off x="360379" y="601091"/>
            <a:ext cx="4480563"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a:t>
            </a:r>
            <a:br>
              <a:rPr lang="en-US" dirty="0"/>
            </a:br>
            <a:r>
              <a:rPr lang="en-US" dirty="0"/>
              <a:t>Master title style</a:t>
            </a:r>
          </a:p>
        </p:txBody>
      </p:sp>
      <p:sp>
        <p:nvSpPr>
          <p:cNvPr id="10" name="Picture Placeholder 8"/>
          <p:cNvSpPr>
            <a:spLocks noGrp="1" noChangeAspect="1"/>
          </p:cNvSpPr>
          <p:nvPr>
            <p:ph type="pic" sz="quarter" idx="10" hasCustomPrompt="1"/>
          </p:nvPr>
        </p:nvSpPr>
        <p:spPr>
          <a:xfrm>
            <a:off x="1954870" y="0"/>
            <a:ext cx="7201580" cy="6858000"/>
          </a:xfrm>
          <a:custGeom>
            <a:avLst/>
            <a:gdLst>
              <a:gd name="connsiteX0" fmla="*/ 0 w 7201580"/>
              <a:gd name="connsiteY0" fmla="*/ 0 h 6858000"/>
              <a:gd name="connsiteX1" fmla="*/ 7201580 w 7201580"/>
              <a:gd name="connsiteY1" fmla="*/ 0 h 6858000"/>
              <a:gd name="connsiteX2" fmla="*/ 7201580 w 7201580"/>
              <a:gd name="connsiteY2" fmla="*/ 6858000 h 6858000"/>
              <a:gd name="connsiteX3" fmla="*/ 0 w 7201580"/>
              <a:gd name="connsiteY3" fmla="*/ 6858000 h 6858000"/>
              <a:gd name="connsiteX4" fmla="*/ 0 w 7201580"/>
              <a:gd name="connsiteY4" fmla="*/ 0 h 6858000"/>
              <a:gd name="connsiteX0" fmla="*/ 5050118 w 7201580"/>
              <a:gd name="connsiteY0" fmla="*/ 74706 h 6858000"/>
              <a:gd name="connsiteX1" fmla="*/ 7201580 w 7201580"/>
              <a:gd name="connsiteY1" fmla="*/ 0 h 6858000"/>
              <a:gd name="connsiteX2" fmla="*/ 7201580 w 7201580"/>
              <a:gd name="connsiteY2" fmla="*/ 6858000 h 6858000"/>
              <a:gd name="connsiteX3" fmla="*/ 0 w 7201580"/>
              <a:gd name="connsiteY3" fmla="*/ 6858000 h 6858000"/>
              <a:gd name="connsiteX4" fmla="*/ 5050118 w 7201580"/>
              <a:gd name="connsiteY4" fmla="*/ 74706 h 6858000"/>
              <a:gd name="connsiteX0" fmla="*/ 5020236 w 7201580"/>
              <a:gd name="connsiteY0" fmla="*/ 29883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29883 h 6858000"/>
              <a:gd name="connsiteX0" fmla="*/ 5020236 w 7201580"/>
              <a:gd name="connsiteY0" fmla="*/ 14941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1494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1580" h="6858000">
                <a:moveTo>
                  <a:pt x="5020236" y="14941"/>
                </a:moveTo>
                <a:lnTo>
                  <a:pt x="7201580" y="0"/>
                </a:lnTo>
                <a:lnTo>
                  <a:pt x="7201580" y="6858000"/>
                </a:lnTo>
                <a:lnTo>
                  <a:pt x="0" y="6858000"/>
                </a:lnTo>
                <a:lnTo>
                  <a:pt x="5020236" y="14941"/>
                </a:lnTo>
                <a:close/>
              </a:path>
            </a:pathLst>
          </a:custGeom>
        </p:spPr>
        <p:txBody>
          <a:bodyPr vert="horz" anchor="ctr"/>
          <a:lstStyle>
            <a:lvl1pPr algn="r">
              <a:lnSpc>
                <a:spcPct val="100000"/>
              </a:lnSpc>
              <a:defRPr sz="2000">
                <a:solidFill>
                  <a:srgbClr val="ECE9C6"/>
                </a:solidFill>
                <a:latin typeface="Arial"/>
                <a:cs typeface="Arial"/>
              </a:defRPr>
            </a:lvl1pPr>
          </a:lstStyle>
          <a:p>
            <a:r>
              <a:rPr lang="en-US" dirty="0"/>
              <a:t>Drag picture to placeholder </a:t>
            </a:r>
            <a:br>
              <a:rPr lang="en-US" dirty="0"/>
            </a:br>
            <a:r>
              <a:rPr lang="en-US" dirty="0"/>
              <a:t>or click icon to add</a:t>
            </a:r>
          </a:p>
        </p:txBody>
      </p:sp>
    </p:spTree>
    <p:extLst>
      <p:ext uri="{BB962C8B-B14F-4D97-AF65-F5344CB8AC3E}">
        <p14:creationId xmlns:p14="http://schemas.microsoft.com/office/powerpoint/2010/main" val="891787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jpeg"/><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PPT-General11.jp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6307993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PPT-General11.jp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49496453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customXml" Target="../ink/ink2.xml"/><Relationship Id="rId12"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customXml" Target="../ink/ink4.xml"/><Relationship Id="rId5" Type="http://schemas.openxmlformats.org/officeDocument/2006/relationships/image" Target="../media/image70.png"/><Relationship Id="rId10" Type="http://schemas.openxmlformats.org/officeDocument/2006/relationships/image" Target="../media/image10.png"/><Relationship Id="rId4" Type="http://schemas.openxmlformats.org/officeDocument/2006/relationships/customXml" Target="../ink/ink1.xml"/><Relationship Id="rId9" Type="http://schemas.openxmlformats.org/officeDocument/2006/relationships/customXml" Target="../ink/ink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huduser.gov/portal/sites/default/files/pdf/accessibility-america-housingStock.pdf" TargetMode="External"/><Relationship Id="rId2" Type="http://schemas.openxmlformats.org/officeDocument/2006/relationships/hyperlink" Target="https://www.smartcitiesdive.com/news/the-ada-is-turning-30-but-the-built-environment-is-still-far-from-inclusiv/581563/"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hyperlink" Target="https://drive.google.com/drive/folders/1W_49HId_2FLFH0X9Ry8QiTTyaVt2Y0ks" TargetMode="External"/><Relationship Id="rId2" Type="http://schemas.openxmlformats.org/officeDocument/2006/relationships/hyperlink" Target="https://github.com/kyotovision-public/deepoint" TargetMode="Externa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ctrTitle"/>
          </p:nvPr>
        </p:nvSpPr>
        <p:spPr>
          <a:xfrm>
            <a:off x="186621" y="1925041"/>
            <a:ext cx="4385379" cy="1200230"/>
          </a:xfrm>
        </p:spPr>
        <p:txBody>
          <a:bodyPr>
            <a:noAutofit/>
          </a:bodyPr>
          <a:lstStyle/>
          <a:p>
            <a:pPr eaLnBrk="1" hangingPunct="1"/>
            <a:r>
              <a:rPr lang="en-US" sz="2400" dirty="0"/>
              <a:t>Finger Pointing as a Rapid and Natural Trigger for Device Selection and Interaction</a:t>
            </a:r>
            <a:endParaRPr lang="en-US" sz="2400" dirty="0">
              <a:latin typeface="Arial" charset="0"/>
              <a:ea typeface="ＭＳ Ｐゴシック" charset="0"/>
            </a:endParaRPr>
          </a:p>
        </p:txBody>
      </p:sp>
      <p:sp>
        <p:nvSpPr>
          <p:cNvPr id="15362" name="Rectangle 3"/>
          <p:cNvSpPr>
            <a:spLocks noGrp="1" noChangeArrowheads="1"/>
          </p:cNvSpPr>
          <p:nvPr>
            <p:ph type="subTitle" idx="1"/>
          </p:nvPr>
        </p:nvSpPr>
        <p:spPr>
          <a:xfrm>
            <a:off x="186621" y="3732729"/>
            <a:ext cx="4058106" cy="1752600"/>
          </a:xfrm>
        </p:spPr>
        <p:txBody>
          <a:bodyPr/>
          <a:lstStyle/>
          <a:p>
            <a:pPr eaLnBrk="1" hangingPunct="1"/>
            <a:r>
              <a:rPr lang="en-US" sz="2400" dirty="0">
                <a:latin typeface="Arial" charset="0"/>
                <a:ea typeface="ＭＳ Ｐゴシック" charset="0"/>
              </a:rPr>
              <a:t>David Tung</a:t>
            </a:r>
          </a:p>
          <a:p>
            <a:pPr eaLnBrk="1" hangingPunct="1"/>
            <a:r>
              <a:rPr lang="en-US" sz="1400" dirty="0">
                <a:latin typeface="Arial" charset="0"/>
                <a:ea typeface="ＭＳ Ｐゴシック" charset="0"/>
              </a:rPr>
              <a:t>7/31/2024</a:t>
            </a:r>
          </a:p>
        </p:txBody>
      </p:sp>
      <p:sp>
        <p:nvSpPr>
          <p:cNvPr id="15365" name="Slide Number Placeholder 1"/>
          <p:cNvSpPr>
            <a:spLocks noGrp="1"/>
          </p:cNvSpPr>
          <p:nvPr>
            <p:ph type="sldNum" sz="quarter" idx="4294967295"/>
          </p:nvPr>
        </p:nvSpPr>
        <p:spPr>
          <a:xfrm>
            <a:off x="7010400" y="6356354"/>
            <a:ext cx="2133600" cy="365125"/>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BD932FA0-379F-A34C-A330-38314102EBC0}" type="slidenum">
              <a:rPr lang="en-US" sz="1400">
                <a:solidFill>
                  <a:prstClr val="black"/>
                </a:solidFill>
              </a:rPr>
              <a:pPr/>
              <a:t>1</a:t>
            </a:fld>
            <a:endParaRPr lang="en-US" sz="1400" dirty="0">
              <a:solidFill>
                <a:prstClr val="black"/>
              </a:solidFill>
            </a:endParaRPr>
          </a:p>
        </p:txBody>
      </p:sp>
    </p:spTree>
    <p:extLst>
      <p:ext uri="{BB962C8B-B14F-4D97-AF65-F5344CB8AC3E}">
        <p14:creationId xmlns:p14="http://schemas.microsoft.com/office/powerpoint/2010/main" val="25399195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306721" y="931496"/>
          <a:ext cx="8335254" cy="3549774"/>
        </p:xfrm>
        <a:graphic>
          <a:graphicData uri="http://schemas.openxmlformats.org/drawingml/2006/table">
            <a:tbl>
              <a:tblPr firstRow="1" bandRow="1">
                <a:tableStyleId>{5C22544A-7EE6-4342-B048-85BDC9FD1C3A}</a:tableStyleId>
              </a:tblPr>
              <a:tblGrid>
                <a:gridCol w="1844808">
                  <a:extLst>
                    <a:ext uri="{9D8B030D-6E8A-4147-A177-3AD203B41FA5}">
                      <a16:colId xmlns:a16="http://schemas.microsoft.com/office/drawing/2014/main" val="20000"/>
                    </a:ext>
                  </a:extLst>
                </a:gridCol>
                <a:gridCol w="5052492">
                  <a:extLst>
                    <a:ext uri="{9D8B030D-6E8A-4147-A177-3AD203B41FA5}">
                      <a16:colId xmlns:a16="http://schemas.microsoft.com/office/drawing/2014/main" val="20001"/>
                    </a:ext>
                  </a:extLst>
                </a:gridCol>
                <a:gridCol w="1437954">
                  <a:extLst>
                    <a:ext uri="{9D8B030D-6E8A-4147-A177-3AD203B41FA5}">
                      <a16:colId xmlns:a16="http://schemas.microsoft.com/office/drawing/2014/main" val="3692234971"/>
                    </a:ext>
                  </a:extLst>
                </a:gridCol>
              </a:tblGrid>
              <a:tr h="604449">
                <a:tc>
                  <a:txBody>
                    <a:bodyPr/>
                    <a:lstStyle/>
                    <a:p>
                      <a:r>
                        <a:rPr lang="en-US" sz="1200" dirty="0">
                          <a:latin typeface="Arial" panose="020B0604020202020204" pitchFamily="34" charset="0"/>
                          <a:cs typeface="Arial" panose="020B0604020202020204" pitchFamily="34" charset="0"/>
                        </a:rPr>
                        <a:t>(A) Deliverable</a:t>
                      </a:r>
                    </a:p>
                  </a:txBody>
                  <a:tcPr/>
                </a:tc>
                <a:tc>
                  <a:txBody>
                    <a:bodyPr/>
                    <a:lstStyle/>
                    <a:p>
                      <a:pPr algn="ctr"/>
                      <a:r>
                        <a:rPr lang="en-US" sz="1200" dirty="0">
                          <a:latin typeface="Arial" panose="020B0604020202020204" pitchFamily="34" charset="0"/>
                          <a:cs typeface="Arial" panose="020B0604020202020204" pitchFamily="34" charset="0"/>
                        </a:rPr>
                        <a:t>(B) Format</a:t>
                      </a:r>
                    </a:p>
                  </a:txBody>
                  <a:tcPr/>
                </a:tc>
                <a:tc>
                  <a:txBody>
                    <a:bodyPr/>
                    <a:lstStyle/>
                    <a:p>
                      <a:pPr algn="ctr"/>
                      <a:r>
                        <a:rPr lang="en-US" sz="1200" dirty="0">
                          <a:latin typeface="Arial" panose="020B0604020202020204" pitchFamily="34" charset="0"/>
                          <a:cs typeface="Arial" panose="020B0604020202020204" pitchFamily="34" charset="0"/>
                        </a:rPr>
                        <a:t>(C) WC</a:t>
                      </a:r>
                    </a:p>
                  </a:txBody>
                  <a:tcPr/>
                </a:tc>
                <a:extLst>
                  <a:ext uri="{0D108BD9-81ED-4DB2-BD59-A6C34878D82A}">
                    <a16:rowId xmlns:a16="http://schemas.microsoft.com/office/drawing/2014/main" val="10000"/>
                  </a:ext>
                </a:extLst>
              </a:tr>
              <a:tr h="746624">
                <a:tc>
                  <a:txBody>
                    <a:bodyPr/>
                    <a:lstStyle/>
                    <a:p>
                      <a:r>
                        <a:rPr lang="en-US" sz="1200" b="1" dirty="0">
                          <a:latin typeface="Arial" panose="020B0604020202020204" pitchFamily="34" charset="0"/>
                          <a:cs typeface="Arial" panose="020B0604020202020204" pitchFamily="34" charset="0"/>
                        </a:rPr>
                        <a:t>Reference</a:t>
                      </a:r>
                    </a:p>
                  </a:txBody>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dk1"/>
                          </a:solidFill>
                          <a:effectLst/>
                          <a:latin typeface="+mn-lt"/>
                          <a:ea typeface="+mn-ea"/>
                          <a:cs typeface="+mn-cs"/>
                        </a:rPr>
                        <a:t>Kim, D., </a:t>
                      </a:r>
                      <a:r>
                        <a:rPr lang="en-US" sz="1200" b="0" i="0" kern="1200" dirty="0" err="1">
                          <a:solidFill>
                            <a:schemeClr val="dk1"/>
                          </a:solidFill>
                          <a:effectLst/>
                          <a:latin typeface="+mn-lt"/>
                          <a:ea typeface="+mn-ea"/>
                          <a:cs typeface="+mn-cs"/>
                        </a:rPr>
                        <a:t>Mollyn</a:t>
                      </a:r>
                      <a:r>
                        <a:rPr lang="en-US" sz="1200" b="0" i="0" kern="1200" dirty="0">
                          <a:solidFill>
                            <a:schemeClr val="dk1"/>
                          </a:solidFill>
                          <a:effectLst/>
                          <a:latin typeface="+mn-lt"/>
                          <a:ea typeface="+mn-ea"/>
                          <a:cs typeface="+mn-cs"/>
                        </a:rPr>
                        <a:t>, V., &amp; Harrison, C. (</a:t>
                      </a:r>
                      <a:r>
                        <a:rPr lang="en-US" sz="1200" b="1" i="0" kern="1200" dirty="0">
                          <a:solidFill>
                            <a:schemeClr val="dk1"/>
                          </a:solidFill>
                          <a:effectLst/>
                          <a:latin typeface="+mn-lt"/>
                          <a:ea typeface="+mn-ea"/>
                          <a:cs typeface="+mn-cs"/>
                        </a:rPr>
                        <a:t>2023</a:t>
                      </a:r>
                      <a:r>
                        <a:rPr lang="en-US" sz="1200" b="0" i="0" kern="1200" dirty="0">
                          <a:solidFill>
                            <a:schemeClr val="dk1"/>
                          </a:solidFill>
                          <a:effectLst/>
                          <a:latin typeface="+mn-lt"/>
                          <a:ea typeface="+mn-ea"/>
                          <a:cs typeface="+mn-cs"/>
                        </a:rPr>
                        <a:t>). </a:t>
                      </a:r>
                      <a:r>
                        <a:rPr lang="en-US" sz="1200" b="1" i="0" kern="1200" dirty="0" err="1">
                          <a:solidFill>
                            <a:schemeClr val="dk1"/>
                          </a:solidFill>
                          <a:effectLst/>
                          <a:latin typeface="+mn-lt"/>
                          <a:ea typeface="+mn-ea"/>
                          <a:cs typeface="+mn-cs"/>
                        </a:rPr>
                        <a:t>WorldPoint</a:t>
                      </a:r>
                      <a:r>
                        <a:rPr lang="en-US" sz="1200" b="0" i="0" kern="1200" dirty="0">
                          <a:solidFill>
                            <a:schemeClr val="dk1"/>
                          </a:solidFill>
                          <a:effectLst/>
                          <a:latin typeface="+mn-lt"/>
                          <a:ea typeface="+mn-ea"/>
                          <a:cs typeface="+mn-cs"/>
                        </a:rPr>
                        <a:t>: Finger Pointing as a Rapid and Natural Trigger for In-the-Wild Mobile Interactions. </a:t>
                      </a:r>
                      <a:r>
                        <a:rPr lang="en-US" sz="1200" b="0" i="1" kern="1200" dirty="0">
                          <a:solidFill>
                            <a:schemeClr val="dk1"/>
                          </a:solidFill>
                          <a:effectLst/>
                          <a:latin typeface="+mn-lt"/>
                          <a:ea typeface="+mn-ea"/>
                          <a:cs typeface="+mn-cs"/>
                        </a:rPr>
                        <a:t>Proceedings of the ACM on Human-Computer Interaction</a:t>
                      </a:r>
                      <a:r>
                        <a:rPr lang="en-US" sz="1200" b="0" i="0" kern="1200" dirty="0">
                          <a:solidFill>
                            <a:schemeClr val="dk1"/>
                          </a:solidFill>
                          <a:effectLst/>
                          <a:latin typeface="+mn-lt"/>
                          <a:ea typeface="+mn-ea"/>
                          <a:cs typeface="+mn-cs"/>
                        </a:rPr>
                        <a:t>, </a:t>
                      </a:r>
                      <a:r>
                        <a:rPr lang="en-US" sz="1200" b="0" i="1" kern="1200" dirty="0">
                          <a:solidFill>
                            <a:schemeClr val="dk1"/>
                          </a:solidFill>
                          <a:effectLst/>
                          <a:latin typeface="+mn-lt"/>
                          <a:ea typeface="+mn-ea"/>
                          <a:cs typeface="+mn-cs"/>
                        </a:rPr>
                        <a:t>7</a:t>
                      </a:r>
                      <a:r>
                        <a:rPr lang="en-US" sz="1200" b="0" i="0" kern="1200" dirty="0">
                          <a:solidFill>
                            <a:schemeClr val="dk1"/>
                          </a:solidFill>
                          <a:effectLst/>
                          <a:latin typeface="+mn-lt"/>
                          <a:ea typeface="+mn-ea"/>
                          <a:cs typeface="+mn-cs"/>
                        </a:rPr>
                        <a:t>(ISS), 357-375.</a:t>
                      </a:r>
                      <a:endParaRPr lang="en-US" sz="1200" dirty="0">
                        <a:latin typeface="Arial" panose="020B0604020202020204" pitchFamily="34" charset="0"/>
                        <a:cs typeface="Arial" panose="020B0604020202020204" pitchFamily="34" charset="0"/>
                      </a:endParaRPr>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10001"/>
                  </a:ext>
                </a:extLst>
              </a:tr>
              <a:tr h="9357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Summary</a:t>
                      </a:r>
                    </a:p>
                  </a:txBody>
                  <a:tcPr/>
                </a:tc>
                <a:tc>
                  <a:txBody>
                    <a:bodyPr/>
                    <a:lstStyle/>
                    <a:p>
                      <a:pPr marL="0" lvl="0" indent="0" algn="l" defTabSz="533400">
                        <a:lnSpc>
                          <a:spcPct val="90000"/>
                        </a:lnSpc>
                        <a:spcBef>
                          <a:spcPct val="0"/>
                        </a:spcBef>
                        <a:spcAft>
                          <a:spcPct val="15000"/>
                        </a:spcAft>
                        <a:buFont typeface="Arial" panose="020B0604020202020204" pitchFamily="34" charset="0"/>
                        <a:buNone/>
                      </a:pPr>
                      <a:r>
                        <a:rPr lang="en-US" sz="1200" dirty="0"/>
                        <a:t>Use the recent inclusion of wide-angle, rear-facing smartphone cameras, along with hardware-accelerated machine learning, to enable real-time, infrastructure free, finger-pointing interactions on today’s mobile phones. </a:t>
                      </a:r>
                      <a:endParaRPr lang="en-US" sz="1200" kern="1200" dirty="0"/>
                    </a:p>
                  </a:txBody>
                  <a:tcPr/>
                </a:tc>
                <a:tc>
                  <a:txBody>
                    <a:bodyPr/>
                    <a:lstStyle/>
                    <a:p>
                      <a:pPr marL="0" algn="ctr" defTabSz="457200" rtl="0" eaLnBrk="1" latinLnBrk="0" hangingPunct="1"/>
                      <a:r>
                        <a:rPr lang="en-US" sz="1200" b="0" kern="1200" dirty="0">
                          <a:solidFill>
                            <a:schemeClr val="dk1"/>
                          </a:solidFill>
                          <a:latin typeface="Arial" panose="020B0604020202020204" pitchFamily="34" charset="0"/>
                          <a:ea typeface="+mn-ea"/>
                          <a:cs typeface="Arial" panose="020B0604020202020204" pitchFamily="34" charset="0"/>
                        </a:rPr>
                        <a:t>25</a:t>
                      </a:r>
                    </a:p>
                  </a:txBody>
                  <a:tcPr/>
                </a:tc>
                <a:extLst>
                  <a:ext uri="{0D108BD9-81ED-4DB2-BD59-A6C34878D82A}">
                    <a16:rowId xmlns:a16="http://schemas.microsoft.com/office/drawing/2014/main" val="2076857690"/>
                  </a:ext>
                </a:extLst>
              </a:tr>
              <a:tr h="262964">
                <a:tc>
                  <a:txBody>
                    <a:bodyPr/>
                    <a:lstStyle/>
                    <a:p>
                      <a:r>
                        <a:rPr lang="en-US" sz="1200" b="1" dirty="0">
                          <a:latin typeface="Arial" panose="020B0604020202020204" pitchFamily="34" charset="0"/>
                          <a:cs typeface="Arial" panose="020B0604020202020204" pitchFamily="34" charset="0"/>
                        </a:rPr>
                        <a:t>Methodology</a:t>
                      </a:r>
                    </a:p>
                  </a:txBody>
                  <a:tcPr/>
                </a:tc>
                <a:tc>
                  <a:txBody>
                    <a:bodyPr/>
                    <a:lstStyle/>
                    <a:p>
                      <a:pPr marL="0" lvl="0" indent="0" algn="l" defTabSz="533400">
                        <a:lnSpc>
                          <a:spcPct val="90000"/>
                        </a:lnSpc>
                        <a:spcBef>
                          <a:spcPct val="0"/>
                        </a:spcBef>
                        <a:spcAft>
                          <a:spcPct val="15000"/>
                        </a:spcAft>
                      </a:pPr>
                      <a:r>
                        <a:rPr lang="en-US" sz="1200" kern="1200" dirty="0"/>
                        <a:t>Machine Learning, Deep Learning, CNN, point cloud</a:t>
                      </a:r>
                    </a:p>
                  </a:txBody>
                  <a:tcPr/>
                </a:tc>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lang="en-US" sz="1200" b="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2246599612"/>
                  </a:ext>
                </a:extLst>
              </a:tr>
              <a:tr h="373312">
                <a:tc>
                  <a:txBody>
                    <a:bodyPr/>
                    <a:lstStyle/>
                    <a:p>
                      <a:r>
                        <a:rPr lang="en-US" sz="1200" b="1" dirty="0">
                          <a:latin typeface="Arial" panose="020B0604020202020204" pitchFamily="34" charset="0"/>
                          <a:cs typeface="Arial" panose="020B0604020202020204" pitchFamily="34" charset="0"/>
                        </a:rPr>
                        <a:t>Evaluation</a:t>
                      </a:r>
                    </a:p>
                  </a:txBody>
                  <a:tcPr/>
                </a:tc>
                <a:tc>
                  <a:txBody>
                    <a:bodyPr/>
                    <a:lstStyle/>
                    <a:p>
                      <a:pPr marL="171450" lvl="0" indent="-171450" algn="l" defTabSz="533400">
                        <a:lnSpc>
                          <a:spcPct val="90000"/>
                        </a:lnSpc>
                        <a:spcBef>
                          <a:spcPct val="0"/>
                        </a:spcBef>
                        <a:spcAft>
                          <a:spcPct val="15000"/>
                        </a:spcAft>
                        <a:buFont typeface="Arial" panose="020B0604020202020204" pitchFamily="34" charset="0"/>
                        <a:buChar char="•"/>
                      </a:pPr>
                      <a:r>
                        <a:rPr lang="en-US" sz="1200" kern="1200" dirty="0"/>
                        <a:t>Paper from CMU researchers in 2023</a:t>
                      </a:r>
                    </a:p>
                    <a:p>
                      <a:pPr marL="171450" lvl="0" indent="-171450" algn="l" defTabSz="533400">
                        <a:lnSpc>
                          <a:spcPct val="90000"/>
                        </a:lnSpc>
                        <a:spcBef>
                          <a:spcPct val="0"/>
                        </a:spcBef>
                        <a:spcAft>
                          <a:spcPct val="15000"/>
                        </a:spcAft>
                        <a:buFont typeface="Arial" panose="020B0604020202020204" pitchFamily="34" charset="0"/>
                        <a:buChar char="•"/>
                      </a:pPr>
                      <a:r>
                        <a:rPr lang="en-US" sz="1200" kern="1200" dirty="0"/>
                        <a:t>Limitation: require mobile phone</a:t>
                      </a:r>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10</a:t>
                      </a:r>
                    </a:p>
                    <a:p>
                      <a:pPr marL="0" marR="0" lvl="1" indent="0" algn="ctr" defTabSz="457200" rtl="0" eaLnBrk="1" fontAlgn="auto" latinLnBrk="0" hangingPunct="1">
                        <a:lnSpc>
                          <a:spcPct val="100000"/>
                        </a:lnSpc>
                        <a:spcBef>
                          <a:spcPts val="0"/>
                        </a:spcBef>
                        <a:spcAft>
                          <a:spcPts val="0"/>
                        </a:spcAft>
                        <a:buClrTx/>
                        <a:buSzTx/>
                        <a:buFontTx/>
                        <a:buNone/>
                        <a:tabLst/>
                        <a:defRPr/>
                      </a:pPr>
                      <a:endParaRPr lang="en-US" sz="1200" b="0" i="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53142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Relevance</a:t>
                      </a:r>
                    </a:p>
                  </a:txBody>
                  <a:tcPr/>
                </a:tc>
                <a:tc>
                  <a:txBody>
                    <a:bodyPr/>
                    <a:lstStyle/>
                    <a:p>
                      <a:pPr marL="171450" lvl="0" indent="-171450" algn="l" defTabSz="533400">
                        <a:lnSpc>
                          <a:spcPct val="90000"/>
                        </a:lnSpc>
                        <a:spcBef>
                          <a:spcPct val="0"/>
                        </a:spcBef>
                        <a:spcAft>
                          <a:spcPct val="15000"/>
                        </a:spcAft>
                        <a:buFont typeface="Arial" panose="020B0604020202020204" pitchFamily="34" charset="0"/>
                        <a:buChar char="•"/>
                      </a:pPr>
                      <a:r>
                        <a:rPr lang="en-US" sz="1200" kern="1200" dirty="0"/>
                        <a:t>Highly relevant in finger-pointed object detection except it is mobile phone-based and there is no device control.</a:t>
                      </a:r>
                    </a:p>
                  </a:txBody>
                  <a:tcPr/>
                </a:tc>
                <a:tc>
                  <a:txBody>
                    <a:bodyPr/>
                    <a:lstStyle/>
                    <a:p>
                      <a:pPr marL="0" algn="ctr" defTabSz="457200" rtl="0" eaLnBrk="1" latinLnBrk="0" hangingPunct="1"/>
                      <a:r>
                        <a:rPr lang="en-US" sz="1200" b="0" kern="1200" dirty="0">
                          <a:solidFill>
                            <a:schemeClr val="dk1"/>
                          </a:solidFill>
                          <a:latin typeface="Arial" panose="020B0604020202020204" pitchFamily="34" charset="0"/>
                          <a:ea typeface="+mn-ea"/>
                          <a:cs typeface="Arial" panose="020B0604020202020204" pitchFamily="34" charset="0"/>
                        </a:rPr>
                        <a:t>18</a:t>
                      </a:r>
                    </a:p>
                  </a:txBody>
                  <a:tcPr/>
                </a:tc>
                <a:extLst>
                  <a:ext uri="{0D108BD9-81ED-4DB2-BD59-A6C34878D82A}">
                    <a16:rowId xmlns:a16="http://schemas.microsoft.com/office/drawing/2014/main" val="3994788455"/>
                  </a:ext>
                </a:extLst>
              </a:tr>
            </a:tbl>
          </a:graphicData>
        </a:graphic>
      </p:graphicFrame>
      <p:sp>
        <p:nvSpPr>
          <p:cNvPr id="7" name="Title 2">
            <a:extLst>
              <a:ext uri="{FF2B5EF4-FFF2-40B4-BE49-F238E27FC236}">
                <a16:creationId xmlns:a16="http://schemas.microsoft.com/office/drawing/2014/main" id="{C91F8694-9E36-E748-B7E9-75007C7A7EE3}"/>
              </a:ext>
            </a:extLst>
          </p:cNvPr>
          <p:cNvSpPr txBox="1">
            <a:spLocks/>
          </p:cNvSpPr>
          <p:nvPr/>
        </p:nvSpPr>
        <p:spPr>
          <a:xfrm>
            <a:off x="432610" y="192141"/>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3600" dirty="0"/>
              <a:t>Annotated Bibliography</a:t>
            </a:r>
          </a:p>
        </p:txBody>
      </p:sp>
    </p:spTree>
    <p:extLst>
      <p:ext uri="{BB962C8B-B14F-4D97-AF65-F5344CB8AC3E}">
        <p14:creationId xmlns:p14="http://schemas.microsoft.com/office/powerpoint/2010/main" val="3992268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306721" y="931496"/>
          <a:ext cx="8335254" cy="4342230"/>
        </p:xfrm>
        <a:graphic>
          <a:graphicData uri="http://schemas.openxmlformats.org/drawingml/2006/table">
            <a:tbl>
              <a:tblPr firstRow="1" bandRow="1">
                <a:tableStyleId>{5C22544A-7EE6-4342-B048-85BDC9FD1C3A}</a:tableStyleId>
              </a:tblPr>
              <a:tblGrid>
                <a:gridCol w="1844808">
                  <a:extLst>
                    <a:ext uri="{9D8B030D-6E8A-4147-A177-3AD203B41FA5}">
                      <a16:colId xmlns:a16="http://schemas.microsoft.com/office/drawing/2014/main" val="20000"/>
                    </a:ext>
                  </a:extLst>
                </a:gridCol>
                <a:gridCol w="5052492">
                  <a:extLst>
                    <a:ext uri="{9D8B030D-6E8A-4147-A177-3AD203B41FA5}">
                      <a16:colId xmlns:a16="http://schemas.microsoft.com/office/drawing/2014/main" val="20001"/>
                    </a:ext>
                  </a:extLst>
                </a:gridCol>
                <a:gridCol w="1437954">
                  <a:extLst>
                    <a:ext uri="{9D8B030D-6E8A-4147-A177-3AD203B41FA5}">
                      <a16:colId xmlns:a16="http://schemas.microsoft.com/office/drawing/2014/main" val="3692234971"/>
                    </a:ext>
                  </a:extLst>
                </a:gridCol>
              </a:tblGrid>
              <a:tr h="604449">
                <a:tc>
                  <a:txBody>
                    <a:bodyPr/>
                    <a:lstStyle/>
                    <a:p>
                      <a:r>
                        <a:rPr lang="en-US" sz="1200" dirty="0">
                          <a:latin typeface="Arial" panose="020B0604020202020204" pitchFamily="34" charset="0"/>
                          <a:cs typeface="Arial" panose="020B0604020202020204" pitchFamily="34" charset="0"/>
                        </a:rPr>
                        <a:t>(A) Deliverable</a:t>
                      </a:r>
                    </a:p>
                  </a:txBody>
                  <a:tcPr/>
                </a:tc>
                <a:tc>
                  <a:txBody>
                    <a:bodyPr/>
                    <a:lstStyle/>
                    <a:p>
                      <a:pPr algn="ctr"/>
                      <a:r>
                        <a:rPr lang="en-US" sz="1200" dirty="0">
                          <a:latin typeface="Arial" panose="020B0604020202020204" pitchFamily="34" charset="0"/>
                          <a:cs typeface="Arial" panose="020B0604020202020204" pitchFamily="34" charset="0"/>
                        </a:rPr>
                        <a:t>(B) Format</a:t>
                      </a:r>
                    </a:p>
                  </a:txBody>
                  <a:tcPr/>
                </a:tc>
                <a:tc>
                  <a:txBody>
                    <a:bodyPr/>
                    <a:lstStyle/>
                    <a:p>
                      <a:pPr algn="ctr"/>
                      <a:r>
                        <a:rPr lang="en-US" sz="1200" dirty="0">
                          <a:latin typeface="Arial" panose="020B0604020202020204" pitchFamily="34" charset="0"/>
                          <a:cs typeface="Arial" panose="020B0604020202020204" pitchFamily="34" charset="0"/>
                        </a:rPr>
                        <a:t>(C) WC</a:t>
                      </a:r>
                    </a:p>
                  </a:txBody>
                  <a:tcPr/>
                </a:tc>
                <a:extLst>
                  <a:ext uri="{0D108BD9-81ED-4DB2-BD59-A6C34878D82A}">
                    <a16:rowId xmlns:a16="http://schemas.microsoft.com/office/drawing/2014/main" val="10000"/>
                  </a:ext>
                </a:extLst>
              </a:tr>
              <a:tr h="746624">
                <a:tc>
                  <a:txBody>
                    <a:bodyPr/>
                    <a:lstStyle/>
                    <a:p>
                      <a:r>
                        <a:rPr lang="en-US" sz="1200" b="1" dirty="0">
                          <a:latin typeface="Arial" panose="020B0604020202020204" pitchFamily="34" charset="0"/>
                          <a:cs typeface="Arial" panose="020B0604020202020204" pitchFamily="34" charset="0"/>
                        </a:rPr>
                        <a:t>Reference</a:t>
                      </a:r>
                    </a:p>
                  </a:txBody>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dk1"/>
                          </a:solidFill>
                          <a:effectLst/>
                          <a:latin typeface="+mn-lt"/>
                          <a:ea typeface="+mn-ea"/>
                          <a:cs typeface="+mn-cs"/>
                        </a:rPr>
                        <a:t>Liu, C., Hu, Y., Li, Y., Song, S., &amp; Liu, J. (2017). </a:t>
                      </a:r>
                      <a:r>
                        <a:rPr lang="en-US" sz="1200" b="0" i="0" kern="1200" dirty="0" err="1">
                          <a:solidFill>
                            <a:schemeClr val="dk1"/>
                          </a:solidFill>
                          <a:effectLst/>
                          <a:latin typeface="+mn-lt"/>
                          <a:ea typeface="+mn-ea"/>
                          <a:cs typeface="+mn-cs"/>
                        </a:rPr>
                        <a:t>Pku</a:t>
                      </a:r>
                      <a:r>
                        <a:rPr lang="en-US" sz="1200" b="0" i="0" kern="1200" dirty="0">
                          <a:solidFill>
                            <a:schemeClr val="dk1"/>
                          </a:solidFill>
                          <a:effectLst/>
                          <a:latin typeface="+mn-lt"/>
                          <a:ea typeface="+mn-ea"/>
                          <a:cs typeface="+mn-cs"/>
                        </a:rPr>
                        <a:t>-mmd: A large scale benchmark for continuous multi-modal human action understanding. </a:t>
                      </a:r>
                      <a:r>
                        <a:rPr lang="en-US" sz="1200" b="0" i="1" kern="1200" dirty="0" err="1">
                          <a:solidFill>
                            <a:schemeClr val="dk1"/>
                          </a:solidFill>
                          <a:effectLst/>
                          <a:latin typeface="+mn-lt"/>
                          <a:ea typeface="+mn-ea"/>
                          <a:cs typeface="+mn-cs"/>
                        </a:rPr>
                        <a:t>arXiv</a:t>
                      </a:r>
                      <a:r>
                        <a:rPr lang="en-US" sz="1200" b="0" i="1" kern="1200" dirty="0">
                          <a:solidFill>
                            <a:schemeClr val="dk1"/>
                          </a:solidFill>
                          <a:effectLst/>
                          <a:latin typeface="+mn-lt"/>
                          <a:ea typeface="+mn-ea"/>
                          <a:cs typeface="+mn-cs"/>
                        </a:rPr>
                        <a:t> preprint arXiv:1703.07475</a:t>
                      </a:r>
                      <a:r>
                        <a:rPr lang="en-US" sz="1200" b="0" i="0" kern="1200" dirty="0">
                          <a:solidFill>
                            <a:schemeClr val="dk1"/>
                          </a:solidFill>
                          <a:effectLst/>
                          <a:latin typeface="+mn-lt"/>
                          <a:ea typeface="+mn-ea"/>
                          <a:cs typeface="+mn-cs"/>
                        </a:rPr>
                        <a:t>.</a:t>
                      </a:r>
                      <a:endParaRPr lang="en-US" sz="1200" dirty="0">
                        <a:latin typeface="Arial" panose="020B0604020202020204" pitchFamily="34" charset="0"/>
                        <a:cs typeface="Arial" panose="020B0604020202020204" pitchFamily="34" charset="0"/>
                      </a:endParaRPr>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10001"/>
                  </a:ext>
                </a:extLst>
              </a:tr>
              <a:tr h="9357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Summary</a:t>
                      </a:r>
                    </a:p>
                  </a:txBody>
                  <a:tcPr/>
                </a:tc>
                <a:tc>
                  <a:txBody>
                    <a:bodyPr/>
                    <a:lstStyle/>
                    <a:p>
                      <a:pPr marL="0" lvl="0" indent="0" algn="l" defTabSz="533400">
                        <a:lnSpc>
                          <a:spcPct val="90000"/>
                        </a:lnSpc>
                        <a:spcBef>
                          <a:spcPct val="0"/>
                        </a:spcBef>
                        <a:spcAft>
                          <a:spcPct val="15000"/>
                        </a:spcAft>
                        <a:buFont typeface="Arial" panose="020B0604020202020204" pitchFamily="34" charset="0"/>
                        <a:buNone/>
                      </a:pPr>
                      <a:r>
                        <a:rPr lang="en-US" sz="1200" b="0" i="0" kern="1200" dirty="0">
                          <a:solidFill>
                            <a:schemeClr val="dk1"/>
                          </a:solidFill>
                          <a:effectLst/>
                          <a:latin typeface="+mn-lt"/>
                          <a:ea typeface="+mn-ea"/>
                          <a:cs typeface="+mn-cs"/>
                        </a:rPr>
                        <a:t>PKU-MMD is a new large scale benchmark for continuous multi-modality 3D human action understanding and covers a wide range of complex human activities with well annotated information. PKU-MMD contains 2 phases, for action detection tasks with increasing difficulty. Phase 1 is large-margin action detection task. Phase 2 is small-margin action detection task. Our dataset also provides multi-modality data sources, including RGB, depth, Infrared Radiation and Skeleton. We believe this large-scale dataset will benefit future researches on action detection for the community.</a:t>
                      </a:r>
                      <a:endParaRPr lang="en-US" sz="1200" kern="1200" dirty="0"/>
                    </a:p>
                  </a:txBody>
                  <a:tcPr/>
                </a:tc>
                <a:tc>
                  <a:txBody>
                    <a:bodyPr/>
                    <a:lstStyle/>
                    <a:p>
                      <a:pPr marL="0" algn="ctr" defTabSz="457200" rtl="0" eaLnBrk="1" latinLnBrk="0" hangingPunct="1"/>
                      <a:endParaRPr lang="en-US" sz="1200" b="0" kern="1200" dirty="0">
                        <a:solidFill>
                          <a:schemeClr val="dk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076857690"/>
                  </a:ext>
                </a:extLst>
              </a:tr>
              <a:tr h="262964">
                <a:tc>
                  <a:txBody>
                    <a:bodyPr/>
                    <a:lstStyle/>
                    <a:p>
                      <a:r>
                        <a:rPr lang="en-US" sz="1200" b="1" dirty="0">
                          <a:latin typeface="Arial" panose="020B0604020202020204" pitchFamily="34" charset="0"/>
                          <a:cs typeface="Arial" panose="020B0604020202020204" pitchFamily="34" charset="0"/>
                        </a:rPr>
                        <a:t>Methodology</a:t>
                      </a:r>
                    </a:p>
                  </a:txBody>
                  <a:tcPr/>
                </a:tc>
                <a:tc>
                  <a:txBody>
                    <a:bodyPr/>
                    <a:lstStyle/>
                    <a:p>
                      <a:pPr marL="0" lvl="0" indent="0" algn="l" defTabSz="533400">
                        <a:lnSpc>
                          <a:spcPct val="90000"/>
                        </a:lnSpc>
                        <a:spcBef>
                          <a:spcPct val="0"/>
                        </a:spcBef>
                        <a:spcAft>
                          <a:spcPct val="15000"/>
                        </a:spcAft>
                      </a:pPr>
                      <a:r>
                        <a:rPr lang="en-US" sz="1200" kern="1200" dirty="0"/>
                        <a:t>Machine Learning, Deep Learning, CNN</a:t>
                      </a:r>
                    </a:p>
                  </a:txBody>
                  <a:tcPr/>
                </a:tc>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lang="en-US" sz="1200" b="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2246599612"/>
                  </a:ext>
                </a:extLst>
              </a:tr>
              <a:tr h="373312">
                <a:tc>
                  <a:txBody>
                    <a:bodyPr/>
                    <a:lstStyle/>
                    <a:p>
                      <a:r>
                        <a:rPr lang="en-US" sz="1200" b="1" dirty="0">
                          <a:latin typeface="Arial" panose="020B0604020202020204" pitchFamily="34" charset="0"/>
                          <a:cs typeface="Arial" panose="020B0604020202020204" pitchFamily="34" charset="0"/>
                        </a:rPr>
                        <a:t>Evaluation</a:t>
                      </a:r>
                    </a:p>
                  </a:txBody>
                  <a:tcPr/>
                </a:tc>
                <a:tc>
                  <a:txBody>
                    <a:bodyPr/>
                    <a:lstStyle/>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kern="1200" dirty="0"/>
                        <a:t>Paper from PKU researchers in 2017, which </a:t>
                      </a:r>
                      <a:r>
                        <a:rPr lang="en-US" sz="1200" kern="1200" dirty="0">
                          <a:latin typeface="Arial" panose="020B0604020202020204" pitchFamily="34" charset="0"/>
                          <a:cs typeface="Arial" panose="020B0604020202020204" pitchFamily="34" charset="0"/>
                        </a:rPr>
                        <a:t>is </a:t>
                      </a:r>
                      <a:r>
                        <a:rPr lang="en-US" sz="1200" b="1" i="0" kern="1200" dirty="0">
                          <a:solidFill>
                            <a:schemeClr val="dk1"/>
                          </a:solidFill>
                          <a:effectLst/>
                          <a:latin typeface="Arial" panose="020B0604020202020204" pitchFamily="34" charset="0"/>
                          <a:ea typeface="+mn-ea"/>
                          <a:cs typeface="Arial" panose="020B0604020202020204" pitchFamily="34" charset="0"/>
                        </a:rPr>
                        <a:t>a Large Scale Benchmark for Continuous Multi-Modal Human Action Understanding</a:t>
                      </a:r>
                      <a:endParaRPr lang="en-US" sz="1200" kern="1200" dirty="0"/>
                    </a:p>
                    <a:p>
                      <a:pPr marL="171450" lvl="0" indent="-171450" algn="l" defTabSz="533400">
                        <a:lnSpc>
                          <a:spcPct val="90000"/>
                        </a:lnSpc>
                        <a:spcBef>
                          <a:spcPct val="0"/>
                        </a:spcBef>
                        <a:spcAft>
                          <a:spcPct val="15000"/>
                        </a:spcAft>
                        <a:buFont typeface="Arial" panose="020B0604020202020204" pitchFamily="34" charset="0"/>
                        <a:buChar char="•"/>
                      </a:pPr>
                      <a:r>
                        <a:rPr lang="en-US" sz="1200" kern="1200" dirty="0"/>
                        <a:t>Limitation: require mobile phone</a:t>
                      </a:r>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19</a:t>
                      </a:r>
                    </a:p>
                    <a:p>
                      <a:pPr marL="0" marR="0" lvl="1" indent="0" algn="ctr" defTabSz="457200" rtl="0" eaLnBrk="1" fontAlgn="auto" latinLnBrk="0" hangingPunct="1">
                        <a:lnSpc>
                          <a:spcPct val="100000"/>
                        </a:lnSpc>
                        <a:spcBef>
                          <a:spcPts val="0"/>
                        </a:spcBef>
                        <a:spcAft>
                          <a:spcPts val="0"/>
                        </a:spcAft>
                        <a:buClrTx/>
                        <a:buSzTx/>
                        <a:buFontTx/>
                        <a:buNone/>
                        <a:tabLst/>
                        <a:defRPr/>
                      </a:pPr>
                      <a:endParaRPr lang="en-US" sz="1200" b="0" i="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53142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Relevance</a:t>
                      </a:r>
                    </a:p>
                  </a:txBody>
                  <a:tcPr/>
                </a:tc>
                <a:tc>
                  <a:txBody>
                    <a:bodyPr/>
                    <a:lstStyle/>
                    <a:p>
                      <a:pPr marL="171450" lvl="0" indent="-171450" algn="l" defTabSz="533400">
                        <a:lnSpc>
                          <a:spcPct val="90000"/>
                        </a:lnSpc>
                        <a:spcBef>
                          <a:spcPct val="0"/>
                        </a:spcBef>
                        <a:spcAft>
                          <a:spcPct val="15000"/>
                        </a:spcAft>
                        <a:buFont typeface="Arial" panose="020B0604020202020204" pitchFamily="34" charset="0"/>
                        <a:buChar char="•"/>
                      </a:pPr>
                      <a:r>
                        <a:rPr lang="en-US" sz="1200" kern="1200" dirty="0"/>
                        <a:t>Cross validation</a:t>
                      </a:r>
                    </a:p>
                  </a:txBody>
                  <a:tcPr/>
                </a:tc>
                <a:tc>
                  <a:txBody>
                    <a:bodyPr/>
                    <a:lstStyle/>
                    <a:p>
                      <a:pPr marL="0" algn="ctr" defTabSz="457200" rtl="0" eaLnBrk="1" latinLnBrk="0" hangingPunct="1"/>
                      <a:r>
                        <a:rPr lang="en-US" sz="1200" b="0" kern="1200" dirty="0">
                          <a:solidFill>
                            <a:schemeClr val="dk1"/>
                          </a:solidFill>
                          <a:latin typeface="Arial" panose="020B0604020202020204" pitchFamily="34" charset="0"/>
                          <a:ea typeface="+mn-ea"/>
                          <a:cs typeface="Arial" panose="020B0604020202020204" pitchFamily="34" charset="0"/>
                        </a:rPr>
                        <a:t>18</a:t>
                      </a:r>
                    </a:p>
                  </a:txBody>
                  <a:tcPr/>
                </a:tc>
                <a:extLst>
                  <a:ext uri="{0D108BD9-81ED-4DB2-BD59-A6C34878D82A}">
                    <a16:rowId xmlns:a16="http://schemas.microsoft.com/office/drawing/2014/main" val="3994788455"/>
                  </a:ext>
                </a:extLst>
              </a:tr>
            </a:tbl>
          </a:graphicData>
        </a:graphic>
      </p:graphicFrame>
      <p:sp>
        <p:nvSpPr>
          <p:cNvPr id="7" name="Title 2">
            <a:extLst>
              <a:ext uri="{FF2B5EF4-FFF2-40B4-BE49-F238E27FC236}">
                <a16:creationId xmlns:a16="http://schemas.microsoft.com/office/drawing/2014/main" id="{C91F8694-9E36-E748-B7E9-75007C7A7EE3}"/>
              </a:ext>
            </a:extLst>
          </p:cNvPr>
          <p:cNvSpPr txBox="1">
            <a:spLocks/>
          </p:cNvSpPr>
          <p:nvPr/>
        </p:nvSpPr>
        <p:spPr>
          <a:xfrm>
            <a:off x="432610" y="192141"/>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3600" dirty="0"/>
              <a:t>Annotated Bibliography</a:t>
            </a:r>
          </a:p>
        </p:txBody>
      </p:sp>
    </p:spTree>
    <p:extLst>
      <p:ext uri="{BB962C8B-B14F-4D97-AF65-F5344CB8AC3E}">
        <p14:creationId xmlns:p14="http://schemas.microsoft.com/office/powerpoint/2010/main" val="1606826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306721" y="931496"/>
          <a:ext cx="8335254" cy="4095342"/>
        </p:xfrm>
        <a:graphic>
          <a:graphicData uri="http://schemas.openxmlformats.org/drawingml/2006/table">
            <a:tbl>
              <a:tblPr firstRow="1" bandRow="1">
                <a:tableStyleId>{5C22544A-7EE6-4342-B048-85BDC9FD1C3A}</a:tableStyleId>
              </a:tblPr>
              <a:tblGrid>
                <a:gridCol w="1844808">
                  <a:extLst>
                    <a:ext uri="{9D8B030D-6E8A-4147-A177-3AD203B41FA5}">
                      <a16:colId xmlns:a16="http://schemas.microsoft.com/office/drawing/2014/main" val="20000"/>
                    </a:ext>
                  </a:extLst>
                </a:gridCol>
                <a:gridCol w="5052492">
                  <a:extLst>
                    <a:ext uri="{9D8B030D-6E8A-4147-A177-3AD203B41FA5}">
                      <a16:colId xmlns:a16="http://schemas.microsoft.com/office/drawing/2014/main" val="20001"/>
                    </a:ext>
                  </a:extLst>
                </a:gridCol>
                <a:gridCol w="1437954">
                  <a:extLst>
                    <a:ext uri="{9D8B030D-6E8A-4147-A177-3AD203B41FA5}">
                      <a16:colId xmlns:a16="http://schemas.microsoft.com/office/drawing/2014/main" val="3692234971"/>
                    </a:ext>
                  </a:extLst>
                </a:gridCol>
              </a:tblGrid>
              <a:tr h="604449">
                <a:tc>
                  <a:txBody>
                    <a:bodyPr/>
                    <a:lstStyle/>
                    <a:p>
                      <a:r>
                        <a:rPr lang="en-US" sz="1200" dirty="0">
                          <a:latin typeface="Arial" panose="020B0604020202020204" pitchFamily="34" charset="0"/>
                          <a:cs typeface="Arial" panose="020B0604020202020204" pitchFamily="34" charset="0"/>
                        </a:rPr>
                        <a:t>(A) Deliverable</a:t>
                      </a:r>
                    </a:p>
                  </a:txBody>
                  <a:tcPr/>
                </a:tc>
                <a:tc>
                  <a:txBody>
                    <a:bodyPr/>
                    <a:lstStyle/>
                    <a:p>
                      <a:pPr algn="ctr"/>
                      <a:r>
                        <a:rPr lang="en-US" sz="1200" dirty="0">
                          <a:latin typeface="Arial" panose="020B0604020202020204" pitchFamily="34" charset="0"/>
                          <a:cs typeface="Arial" panose="020B0604020202020204" pitchFamily="34" charset="0"/>
                        </a:rPr>
                        <a:t>(B) Format</a:t>
                      </a:r>
                    </a:p>
                  </a:txBody>
                  <a:tcPr/>
                </a:tc>
                <a:tc>
                  <a:txBody>
                    <a:bodyPr/>
                    <a:lstStyle/>
                    <a:p>
                      <a:pPr algn="ctr"/>
                      <a:r>
                        <a:rPr lang="en-US" sz="1200" dirty="0">
                          <a:latin typeface="Arial" panose="020B0604020202020204" pitchFamily="34" charset="0"/>
                          <a:cs typeface="Arial" panose="020B0604020202020204" pitchFamily="34" charset="0"/>
                        </a:rPr>
                        <a:t>(C) WC</a:t>
                      </a:r>
                    </a:p>
                  </a:txBody>
                  <a:tcPr/>
                </a:tc>
                <a:extLst>
                  <a:ext uri="{0D108BD9-81ED-4DB2-BD59-A6C34878D82A}">
                    <a16:rowId xmlns:a16="http://schemas.microsoft.com/office/drawing/2014/main" val="10000"/>
                  </a:ext>
                </a:extLst>
              </a:tr>
              <a:tr h="746624">
                <a:tc>
                  <a:txBody>
                    <a:bodyPr/>
                    <a:lstStyle/>
                    <a:p>
                      <a:r>
                        <a:rPr lang="en-US" sz="1200" b="1" dirty="0">
                          <a:latin typeface="Arial" panose="020B0604020202020204" pitchFamily="34" charset="0"/>
                          <a:cs typeface="Arial" panose="020B0604020202020204" pitchFamily="34" charset="0"/>
                        </a:rPr>
                        <a:t>Reference</a:t>
                      </a:r>
                    </a:p>
                  </a:txBody>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err="1">
                          <a:solidFill>
                            <a:schemeClr val="dk1"/>
                          </a:solidFill>
                          <a:effectLst/>
                          <a:latin typeface="+mn-lt"/>
                          <a:ea typeface="+mn-ea"/>
                          <a:cs typeface="+mn-cs"/>
                        </a:rPr>
                        <a:t>Mousavian</a:t>
                      </a:r>
                      <a:r>
                        <a:rPr lang="en-US" sz="1200" b="0" i="0" kern="1200" dirty="0">
                          <a:solidFill>
                            <a:schemeClr val="dk1"/>
                          </a:solidFill>
                          <a:effectLst/>
                          <a:latin typeface="+mn-lt"/>
                          <a:ea typeface="+mn-ea"/>
                          <a:cs typeface="+mn-cs"/>
                        </a:rPr>
                        <a:t>, A., </a:t>
                      </a:r>
                      <a:r>
                        <a:rPr lang="en-US" sz="1200" b="0" i="0" kern="1200" dirty="0" err="1">
                          <a:solidFill>
                            <a:schemeClr val="dk1"/>
                          </a:solidFill>
                          <a:effectLst/>
                          <a:latin typeface="+mn-lt"/>
                          <a:ea typeface="+mn-ea"/>
                          <a:cs typeface="+mn-cs"/>
                        </a:rPr>
                        <a:t>Anguelov</a:t>
                      </a:r>
                      <a:r>
                        <a:rPr lang="en-US" sz="1200" b="0" i="0" kern="1200" dirty="0">
                          <a:solidFill>
                            <a:schemeClr val="dk1"/>
                          </a:solidFill>
                          <a:effectLst/>
                          <a:latin typeface="+mn-lt"/>
                          <a:ea typeface="+mn-ea"/>
                          <a:cs typeface="+mn-cs"/>
                        </a:rPr>
                        <a:t>, D., Flynn, J., &amp; </a:t>
                      </a:r>
                      <a:r>
                        <a:rPr lang="en-US" sz="1200" b="0" i="0" kern="1200" dirty="0" err="1">
                          <a:solidFill>
                            <a:schemeClr val="dk1"/>
                          </a:solidFill>
                          <a:effectLst/>
                          <a:latin typeface="+mn-lt"/>
                          <a:ea typeface="+mn-ea"/>
                          <a:cs typeface="+mn-cs"/>
                        </a:rPr>
                        <a:t>Kosecka</a:t>
                      </a:r>
                      <a:r>
                        <a:rPr lang="en-US" sz="1200" b="0" i="0" kern="1200" dirty="0">
                          <a:solidFill>
                            <a:schemeClr val="dk1"/>
                          </a:solidFill>
                          <a:effectLst/>
                          <a:latin typeface="+mn-lt"/>
                          <a:ea typeface="+mn-ea"/>
                          <a:cs typeface="+mn-cs"/>
                        </a:rPr>
                        <a:t>, J. (2017). </a:t>
                      </a:r>
                      <a:r>
                        <a:rPr lang="en-US" sz="1200" b="1" i="0" kern="1200" dirty="0">
                          <a:solidFill>
                            <a:schemeClr val="dk1"/>
                          </a:solidFill>
                          <a:effectLst/>
                          <a:latin typeface="+mn-lt"/>
                          <a:ea typeface="+mn-ea"/>
                          <a:cs typeface="+mn-cs"/>
                        </a:rPr>
                        <a:t>3d bounding box </a:t>
                      </a:r>
                      <a:r>
                        <a:rPr lang="en-US" sz="1200" b="0" i="0" kern="1200" dirty="0">
                          <a:solidFill>
                            <a:schemeClr val="dk1"/>
                          </a:solidFill>
                          <a:effectLst/>
                          <a:latin typeface="+mn-lt"/>
                          <a:ea typeface="+mn-ea"/>
                          <a:cs typeface="+mn-cs"/>
                        </a:rPr>
                        <a:t>estimation using deep learning and geometry. In </a:t>
                      </a:r>
                      <a:r>
                        <a:rPr lang="en-US" sz="1200" b="0" i="1" kern="1200" dirty="0">
                          <a:solidFill>
                            <a:schemeClr val="dk1"/>
                          </a:solidFill>
                          <a:effectLst/>
                          <a:latin typeface="+mn-lt"/>
                          <a:ea typeface="+mn-ea"/>
                          <a:cs typeface="+mn-cs"/>
                        </a:rPr>
                        <a:t>Proceedings of the IEEE conference on Computer Vision and Pattern Recognition</a:t>
                      </a:r>
                      <a:r>
                        <a:rPr lang="en-US" sz="1200" b="0" i="0" kern="1200" dirty="0">
                          <a:solidFill>
                            <a:schemeClr val="dk1"/>
                          </a:solidFill>
                          <a:effectLst/>
                          <a:latin typeface="+mn-lt"/>
                          <a:ea typeface="+mn-ea"/>
                          <a:cs typeface="+mn-cs"/>
                        </a:rPr>
                        <a:t> (pp. 7074-7082).</a:t>
                      </a:r>
                      <a:endParaRPr lang="en-US" sz="1200" dirty="0">
                        <a:latin typeface="Arial" panose="020B0604020202020204" pitchFamily="34" charset="0"/>
                        <a:cs typeface="Arial" panose="020B0604020202020204" pitchFamily="34" charset="0"/>
                      </a:endParaRPr>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10001"/>
                  </a:ext>
                </a:extLst>
              </a:tr>
              <a:tr h="9357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Summary</a:t>
                      </a:r>
                    </a:p>
                  </a:txBody>
                  <a:tcPr/>
                </a:tc>
                <a:tc>
                  <a:txBody>
                    <a:bodyPr/>
                    <a:lstStyle/>
                    <a:p>
                      <a:pPr marL="171450" lvl="0" indent="-171450" algn="l" defTabSz="533400">
                        <a:lnSpc>
                          <a:spcPct val="90000"/>
                        </a:lnSpc>
                        <a:spcBef>
                          <a:spcPct val="0"/>
                        </a:spcBef>
                        <a:spcAft>
                          <a:spcPct val="15000"/>
                        </a:spcAft>
                        <a:buFont typeface="Arial" panose="020B0604020202020204" pitchFamily="34" charset="0"/>
                        <a:buChar char="•"/>
                      </a:pPr>
                      <a:r>
                        <a:rPr lang="en-US" sz="1200" dirty="0"/>
                        <a:t>Recover the 3D bounding boxes for known object categories from a single view. </a:t>
                      </a:r>
                    </a:p>
                    <a:p>
                      <a:pPr marL="171450" lvl="0" indent="-171450" algn="l" defTabSz="533400">
                        <a:lnSpc>
                          <a:spcPct val="90000"/>
                        </a:lnSpc>
                        <a:spcBef>
                          <a:spcPct val="0"/>
                        </a:spcBef>
                        <a:spcAft>
                          <a:spcPct val="15000"/>
                        </a:spcAft>
                        <a:buFont typeface="Arial" panose="020B0604020202020204" pitchFamily="34" charset="0"/>
                        <a:buChar char="•"/>
                      </a:pPr>
                      <a:r>
                        <a:rPr lang="en-US" sz="1200" dirty="0"/>
                        <a:t>Using a novel </a:t>
                      </a:r>
                      <a:r>
                        <a:rPr lang="en-US" sz="1200" dirty="0" err="1"/>
                        <a:t>MultiBin</a:t>
                      </a:r>
                      <a:r>
                        <a:rPr lang="en-US" sz="1200" dirty="0"/>
                        <a:t> loss for orientation prediction and an effective choice of box dimensions as regression parameters.</a:t>
                      </a:r>
                    </a:p>
                    <a:p>
                      <a:pPr marL="171450" lvl="0" indent="-171450" algn="l" defTabSz="533400">
                        <a:lnSpc>
                          <a:spcPct val="90000"/>
                        </a:lnSpc>
                        <a:spcBef>
                          <a:spcPct val="0"/>
                        </a:spcBef>
                        <a:spcAft>
                          <a:spcPct val="15000"/>
                        </a:spcAft>
                        <a:buFont typeface="Arial" panose="020B0604020202020204" pitchFamily="34" charset="0"/>
                        <a:buChar char="•"/>
                      </a:pPr>
                      <a:r>
                        <a:rPr lang="en-US" sz="1200" dirty="0"/>
                        <a:t>This method estimates stable and accurate posed 3D bounding boxes without additional 3D shape models, or sampling strategies with complex pre-processing pipelines.</a:t>
                      </a:r>
                      <a:endParaRPr lang="en-US" sz="1200" kern="1200" dirty="0"/>
                    </a:p>
                  </a:txBody>
                  <a:tcPr/>
                </a:tc>
                <a:tc>
                  <a:txBody>
                    <a:bodyPr/>
                    <a:lstStyle/>
                    <a:p>
                      <a:pPr marL="0" algn="ctr" defTabSz="457200" rtl="0" eaLnBrk="1" latinLnBrk="0" hangingPunct="1"/>
                      <a:endParaRPr lang="en-US" sz="1200" b="0" kern="1200" dirty="0">
                        <a:solidFill>
                          <a:schemeClr val="dk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076857690"/>
                  </a:ext>
                </a:extLst>
              </a:tr>
              <a:tr h="262964">
                <a:tc>
                  <a:txBody>
                    <a:bodyPr/>
                    <a:lstStyle/>
                    <a:p>
                      <a:r>
                        <a:rPr lang="en-US" sz="1200" b="1" dirty="0">
                          <a:latin typeface="Arial" panose="020B0604020202020204" pitchFamily="34" charset="0"/>
                          <a:cs typeface="Arial" panose="020B0604020202020204" pitchFamily="34" charset="0"/>
                        </a:rPr>
                        <a:t>Methodology</a:t>
                      </a:r>
                    </a:p>
                  </a:txBody>
                  <a:tcPr/>
                </a:tc>
                <a:tc>
                  <a:txBody>
                    <a:bodyPr/>
                    <a:lstStyle/>
                    <a:p>
                      <a:pPr marL="0" lvl="0" indent="0" algn="l" defTabSz="533400">
                        <a:lnSpc>
                          <a:spcPct val="90000"/>
                        </a:lnSpc>
                        <a:spcBef>
                          <a:spcPct val="0"/>
                        </a:spcBef>
                        <a:spcAft>
                          <a:spcPct val="15000"/>
                        </a:spcAft>
                      </a:pPr>
                      <a:r>
                        <a:rPr lang="en-US" sz="1200" kern="1200" dirty="0"/>
                        <a:t>Machine Learning, Deep Learning</a:t>
                      </a:r>
                    </a:p>
                  </a:txBody>
                  <a:tcPr/>
                </a:tc>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lang="en-US" sz="1200" b="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2246599612"/>
                  </a:ext>
                </a:extLst>
              </a:tr>
              <a:tr h="373312">
                <a:tc>
                  <a:txBody>
                    <a:bodyPr/>
                    <a:lstStyle/>
                    <a:p>
                      <a:r>
                        <a:rPr lang="en-US" sz="1200" b="1" dirty="0">
                          <a:latin typeface="Arial" panose="020B0604020202020204" pitchFamily="34" charset="0"/>
                          <a:cs typeface="Arial" panose="020B0604020202020204" pitchFamily="34" charset="0"/>
                        </a:rPr>
                        <a:t>Evaluation</a:t>
                      </a:r>
                    </a:p>
                  </a:txBody>
                  <a:tcPr/>
                </a:tc>
                <a:tc>
                  <a:txBody>
                    <a:bodyPr/>
                    <a:lstStyle/>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kern="1200" dirty="0"/>
                        <a:t>Paper accepted by the 2017 </a:t>
                      </a:r>
                      <a:r>
                        <a:rPr lang="en-US" sz="1200" b="1" kern="1200" dirty="0"/>
                        <a:t>CVPR</a:t>
                      </a:r>
                      <a:r>
                        <a:rPr lang="en-US" sz="1200" kern="1200" dirty="0"/>
                        <a:t> conference</a:t>
                      </a:r>
                    </a:p>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kern="1200" dirty="0"/>
                        <a:t>Git: https://</a:t>
                      </a:r>
                      <a:r>
                        <a:rPr lang="en-US" sz="1200" kern="1200" dirty="0" err="1"/>
                        <a:t>github.com</a:t>
                      </a:r>
                      <a:r>
                        <a:rPr lang="en-US" sz="1200" kern="1200" dirty="0"/>
                        <a:t>/</a:t>
                      </a:r>
                      <a:r>
                        <a:rPr lang="en-US" sz="1200" kern="1200" dirty="0" err="1"/>
                        <a:t>skhadem</a:t>
                      </a:r>
                      <a:r>
                        <a:rPr lang="en-US" sz="1200" kern="1200" dirty="0"/>
                        <a:t>/3D-BoundingBox</a:t>
                      </a:r>
                    </a:p>
                    <a:p>
                      <a:pPr marL="171450" lvl="0" indent="-171450" algn="l" defTabSz="533400">
                        <a:lnSpc>
                          <a:spcPct val="90000"/>
                        </a:lnSpc>
                        <a:spcBef>
                          <a:spcPct val="0"/>
                        </a:spcBef>
                        <a:spcAft>
                          <a:spcPct val="15000"/>
                        </a:spcAft>
                        <a:buFont typeface="Arial" panose="020B0604020202020204" pitchFamily="34" charset="0"/>
                        <a:buChar char="•"/>
                      </a:pPr>
                      <a:r>
                        <a:rPr lang="en-US" sz="1200" kern="1200" dirty="0"/>
                        <a:t>Limitation:</a:t>
                      </a:r>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10</a:t>
                      </a:r>
                    </a:p>
                    <a:p>
                      <a:pPr marL="0" marR="0" lvl="1" indent="0" algn="ctr" defTabSz="457200" rtl="0" eaLnBrk="1" fontAlgn="auto" latinLnBrk="0" hangingPunct="1">
                        <a:lnSpc>
                          <a:spcPct val="100000"/>
                        </a:lnSpc>
                        <a:spcBef>
                          <a:spcPts val="0"/>
                        </a:spcBef>
                        <a:spcAft>
                          <a:spcPts val="0"/>
                        </a:spcAft>
                        <a:buClrTx/>
                        <a:buSzTx/>
                        <a:buFontTx/>
                        <a:buNone/>
                        <a:tabLst/>
                        <a:defRPr/>
                      </a:pPr>
                      <a:endParaRPr lang="en-US" sz="1200" b="0" i="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53142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Relevance</a:t>
                      </a:r>
                    </a:p>
                  </a:txBody>
                  <a:tcPr/>
                </a:tc>
                <a:tc>
                  <a:txBody>
                    <a:bodyPr/>
                    <a:lstStyle/>
                    <a:p>
                      <a:pPr marL="171450" lvl="0" indent="-171450" algn="l" defTabSz="533400">
                        <a:lnSpc>
                          <a:spcPct val="90000"/>
                        </a:lnSpc>
                        <a:spcBef>
                          <a:spcPct val="0"/>
                        </a:spcBef>
                        <a:spcAft>
                          <a:spcPct val="15000"/>
                        </a:spcAft>
                        <a:buFont typeface="Arial" panose="020B0604020202020204" pitchFamily="34" charset="0"/>
                        <a:buChar char="•"/>
                      </a:pPr>
                      <a:r>
                        <a:rPr lang="en-US" sz="1200" kern="1200" dirty="0"/>
                        <a:t>Highly relevant in object detection and 3D bounding box</a:t>
                      </a:r>
                    </a:p>
                  </a:txBody>
                  <a:tcPr/>
                </a:tc>
                <a:tc>
                  <a:txBody>
                    <a:bodyPr/>
                    <a:lstStyle/>
                    <a:p>
                      <a:pPr marL="0" algn="ctr" defTabSz="457200" rtl="0" eaLnBrk="1" latinLnBrk="0" hangingPunct="1"/>
                      <a:r>
                        <a:rPr lang="en-US" sz="1200" b="0" kern="1200" dirty="0">
                          <a:solidFill>
                            <a:schemeClr val="dk1"/>
                          </a:solidFill>
                          <a:latin typeface="Arial" panose="020B0604020202020204" pitchFamily="34" charset="0"/>
                          <a:ea typeface="+mn-ea"/>
                          <a:cs typeface="Arial" panose="020B0604020202020204" pitchFamily="34" charset="0"/>
                        </a:rPr>
                        <a:t>9</a:t>
                      </a:r>
                    </a:p>
                  </a:txBody>
                  <a:tcPr/>
                </a:tc>
                <a:extLst>
                  <a:ext uri="{0D108BD9-81ED-4DB2-BD59-A6C34878D82A}">
                    <a16:rowId xmlns:a16="http://schemas.microsoft.com/office/drawing/2014/main" val="3994788455"/>
                  </a:ext>
                </a:extLst>
              </a:tr>
            </a:tbl>
          </a:graphicData>
        </a:graphic>
      </p:graphicFrame>
      <p:sp>
        <p:nvSpPr>
          <p:cNvPr id="7" name="Title 2">
            <a:extLst>
              <a:ext uri="{FF2B5EF4-FFF2-40B4-BE49-F238E27FC236}">
                <a16:creationId xmlns:a16="http://schemas.microsoft.com/office/drawing/2014/main" id="{C91F8694-9E36-E748-B7E9-75007C7A7EE3}"/>
              </a:ext>
            </a:extLst>
          </p:cNvPr>
          <p:cNvSpPr txBox="1">
            <a:spLocks/>
          </p:cNvSpPr>
          <p:nvPr/>
        </p:nvSpPr>
        <p:spPr>
          <a:xfrm>
            <a:off x="432610" y="192141"/>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3600" dirty="0"/>
              <a:t>Annotated Bibliography</a:t>
            </a:r>
          </a:p>
        </p:txBody>
      </p:sp>
    </p:spTree>
    <p:extLst>
      <p:ext uri="{BB962C8B-B14F-4D97-AF65-F5344CB8AC3E}">
        <p14:creationId xmlns:p14="http://schemas.microsoft.com/office/powerpoint/2010/main" val="4164898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25963491"/>
              </p:ext>
            </p:extLst>
          </p:nvPr>
        </p:nvGraphicFramePr>
        <p:xfrm>
          <a:off x="306721" y="931496"/>
          <a:ext cx="8335254" cy="3879070"/>
        </p:xfrm>
        <a:graphic>
          <a:graphicData uri="http://schemas.openxmlformats.org/drawingml/2006/table">
            <a:tbl>
              <a:tblPr firstRow="1" bandRow="1">
                <a:tableStyleId>{5C22544A-7EE6-4342-B048-85BDC9FD1C3A}</a:tableStyleId>
              </a:tblPr>
              <a:tblGrid>
                <a:gridCol w="1844808">
                  <a:extLst>
                    <a:ext uri="{9D8B030D-6E8A-4147-A177-3AD203B41FA5}">
                      <a16:colId xmlns:a16="http://schemas.microsoft.com/office/drawing/2014/main" val="20000"/>
                    </a:ext>
                  </a:extLst>
                </a:gridCol>
                <a:gridCol w="5052492">
                  <a:extLst>
                    <a:ext uri="{9D8B030D-6E8A-4147-A177-3AD203B41FA5}">
                      <a16:colId xmlns:a16="http://schemas.microsoft.com/office/drawing/2014/main" val="20001"/>
                    </a:ext>
                  </a:extLst>
                </a:gridCol>
                <a:gridCol w="1437954">
                  <a:extLst>
                    <a:ext uri="{9D8B030D-6E8A-4147-A177-3AD203B41FA5}">
                      <a16:colId xmlns:a16="http://schemas.microsoft.com/office/drawing/2014/main" val="3692234971"/>
                    </a:ext>
                  </a:extLst>
                </a:gridCol>
              </a:tblGrid>
              <a:tr h="604449">
                <a:tc>
                  <a:txBody>
                    <a:bodyPr/>
                    <a:lstStyle/>
                    <a:p>
                      <a:r>
                        <a:rPr lang="en-US" sz="1200" dirty="0">
                          <a:latin typeface="Arial" panose="020B0604020202020204" pitchFamily="34" charset="0"/>
                          <a:cs typeface="Arial" panose="020B0604020202020204" pitchFamily="34" charset="0"/>
                        </a:rPr>
                        <a:t>(A) Deliverable</a:t>
                      </a:r>
                    </a:p>
                  </a:txBody>
                  <a:tcPr/>
                </a:tc>
                <a:tc>
                  <a:txBody>
                    <a:bodyPr/>
                    <a:lstStyle/>
                    <a:p>
                      <a:pPr algn="ctr"/>
                      <a:r>
                        <a:rPr lang="en-US" sz="1200" dirty="0">
                          <a:latin typeface="Arial" panose="020B0604020202020204" pitchFamily="34" charset="0"/>
                          <a:cs typeface="Arial" panose="020B0604020202020204" pitchFamily="34" charset="0"/>
                        </a:rPr>
                        <a:t>(B) Format</a:t>
                      </a:r>
                    </a:p>
                  </a:txBody>
                  <a:tcPr/>
                </a:tc>
                <a:tc>
                  <a:txBody>
                    <a:bodyPr/>
                    <a:lstStyle/>
                    <a:p>
                      <a:pPr algn="ctr"/>
                      <a:r>
                        <a:rPr lang="en-US" sz="1200" dirty="0">
                          <a:latin typeface="Arial" panose="020B0604020202020204" pitchFamily="34" charset="0"/>
                          <a:cs typeface="Arial" panose="020B0604020202020204" pitchFamily="34" charset="0"/>
                        </a:rPr>
                        <a:t>(C) WC</a:t>
                      </a:r>
                    </a:p>
                  </a:txBody>
                  <a:tcPr/>
                </a:tc>
                <a:extLst>
                  <a:ext uri="{0D108BD9-81ED-4DB2-BD59-A6C34878D82A}">
                    <a16:rowId xmlns:a16="http://schemas.microsoft.com/office/drawing/2014/main" val="10000"/>
                  </a:ext>
                </a:extLst>
              </a:tr>
              <a:tr h="746624">
                <a:tc>
                  <a:txBody>
                    <a:bodyPr/>
                    <a:lstStyle/>
                    <a:p>
                      <a:r>
                        <a:rPr lang="en-US" sz="1200" b="1" dirty="0">
                          <a:latin typeface="Arial" panose="020B0604020202020204" pitchFamily="34" charset="0"/>
                          <a:cs typeface="Arial" panose="020B0604020202020204" pitchFamily="34" charset="0"/>
                        </a:rPr>
                        <a:t>Reference</a:t>
                      </a:r>
                    </a:p>
                  </a:txBody>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dk1"/>
                          </a:solidFill>
                          <a:effectLst/>
                          <a:latin typeface="+mn-lt"/>
                          <a:ea typeface="+mn-ea"/>
                          <a:cs typeface="+mn-cs"/>
                        </a:rPr>
                        <a:t>Yang, L., Kang, B., Huang, Z., Xu, X., Feng, J., &amp; Zhao, H. (2024). Depth anything: Unleashing the power of large-scale unlabeled data. In </a:t>
                      </a:r>
                      <a:r>
                        <a:rPr lang="en-US" sz="1200" b="0" i="1" kern="1200" dirty="0">
                          <a:solidFill>
                            <a:schemeClr val="dk1"/>
                          </a:solidFill>
                          <a:effectLst/>
                          <a:latin typeface="+mn-lt"/>
                          <a:ea typeface="+mn-ea"/>
                          <a:cs typeface="+mn-cs"/>
                        </a:rPr>
                        <a:t>Proceedings of the IEEE/CVF Conference on Computer Vision and Pattern Recognition</a:t>
                      </a:r>
                      <a:r>
                        <a:rPr lang="en-US" sz="1200" b="0" i="0" kern="1200" dirty="0">
                          <a:solidFill>
                            <a:schemeClr val="dk1"/>
                          </a:solidFill>
                          <a:effectLst/>
                          <a:latin typeface="+mn-lt"/>
                          <a:ea typeface="+mn-ea"/>
                          <a:cs typeface="+mn-cs"/>
                        </a:rPr>
                        <a:t> (pp. 10371-10381).</a:t>
                      </a:r>
                      <a:endParaRPr lang="en-US" sz="1200" dirty="0">
                        <a:latin typeface="Arial" panose="020B0604020202020204" pitchFamily="34" charset="0"/>
                        <a:cs typeface="Arial" panose="020B0604020202020204" pitchFamily="34" charset="0"/>
                      </a:endParaRPr>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10001"/>
                  </a:ext>
                </a:extLst>
              </a:tr>
              <a:tr h="9357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Summary</a:t>
                      </a:r>
                    </a:p>
                  </a:txBody>
                  <a:tcPr/>
                </a:tc>
                <a:tc>
                  <a:txBody>
                    <a:bodyPr/>
                    <a:lstStyle/>
                    <a:p>
                      <a:r>
                        <a:rPr lang="en-US" sz="1200" b="0" i="0" kern="1200" dirty="0">
                          <a:solidFill>
                            <a:schemeClr val="dk1"/>
                          </a:solidFill>
                          <a:effectLst/>
                          <a:latin typeface="+mn-lt"/>
                          <a:ea typeface="+mn-ea"/>
                          <a:cs typeface="+mn-cs"/>
                        </a:rPr>
                        <a:t>Depth Anything is trained on 1.5M labeled images and </a:t>
                      </a:r>
                      <a:r>
                        <a:rPr lang="en-US" sz="1200" b="1" i="0" kern="1200" dirty="0">
                          <a:solidFill>
                            <a:schemeClr val="dk1"/>
                          </a:solidFill>
                          <a:effectLst/>
                          <a:latin typeface="+mn-lt"/>
                          <a:ea typeface="+mn-ea"/>
                          <a:cs typeface="+mn-cs"/>
                        </a:rPr>
                        <a:t>62M+ unlabeled images</a:t>
                      </a:r>
                      <a:r>
                        <a:rPr lang="en-US" sz="1200" b="0" i="0" kern="1200" dirty="0">
                          <a:solidFill>
                            <a:schemeClr val="dk1"/>
                          </a:solidFill>
                          <a:effectLst/>
                          <a:latin typeface="+mn-lt"/>
                          <a:ea typeface="+mn-ea"/>
                          <a:cs typeface="+mn-cs"/>
                        </a:rPr>
                        <a:t> jointly, providing the most capable Monocular Depth Estimation (MDE) foundation models with the following features:</a:t>
                      </a:r>
                    </a:p>
                    <a:p>
                      <a:r>
                        <a:rPr lang="en-US" sz="1200" b="0" i="0" kern="1200" dirty="0">
                          <a:solidFill>
                            <a:schemeClr val="dk1"/>
                          </a:solidFill>
                          <a:effectLst/>
                          <a:latin typeface="+mn-lt"/>
                          <a:ea typeface="+mn-ea"/>
                          <a:cs typeface="+mn-cs"/>
                        </a:rPr>
                        <a:t>zero-shot </a:t>
                      </a:r>
                      <a:r>
                        <a:rPr lang="en-US" sz="1200" b="1" i="0" kern="1200" dirty="0">
                          <a:solidFill>
                            <a:schemeClr val="dk1"/>
                          </a:solidFill>
                          <a:effectLst/>
                          <a:latin typeface="+mn-lt"/>
                          <a:ea typeface="+mn-ea"/>
                          <a:cs typeface="+mn-cs"/>
                        </a:rPr>
                        <a:t>relative</a:t>
                      </a:r>
                      <a:r>
                        <a:rPr lang="en-US" sz="1200" b="0" i="0" kern="1200" dirty="0">
                          <a:solidFill>
                            <a:schemeClr val="dk1"/>
                          </a:solidFill>
                          <a:effectLst/>
                          <a:latin typeface="+mn-lt"/>
                          <a:ea typeface="+mn-ea"/>
                          <a:cs typeface="+mn-cs"/>
                        </a:rPr>
                        <a:t> depth estimation, better than </a:t>
                      </a:r>
                      <a:r>
                        <a:rPr lang="en-US" sz="1200" b="0" i="0" kern="1200" dirty="0" err="1">
                          <a:solidFill>
                            <a:schemeClr val="dk1"/>
                          </a:solidFill>
                          <a:effectLst/>
                          <a:latin typeface="+mn-lt"/>
                          <a:ea typeface="+mn-ea"/>
                          <a:cs typeface="+mn-cs"/>
                        </a:rPr>
                        <a:t>MiDaS</a:t>
                      </a:r>
                      <a:r>
                        <a:rPr lang="en-US" sz="1200" b="0" i="0" kern="1200" dirty="0">
                          <a:solidFill>
                            <a:schemeClr val="dk1"/>
                          </a:solidFill>
                          <a:effectLst/>
                          <a:latin typeface="+mn-lt"/>
                          <a:ea typeface="+mn-ea"/>
                          <a:cs typeface="+mn-cs"/>
                        </a:rPr>
                        <a:t> v3.1 (BEiT</a:t>
                      </a:r>
                      <a:r>
                        <a:rPr lang="en-US" sz="1200" b="0" i="0" kern="1200" baseline="-25000" dirty="0">
                          <a:solidFill>
                            <a:schemeClr val="dk1"/>
                          </a:solidFill>
                          <a:effectLst/>
                          <a:latin typeface="+mn-lt"/>
                          <a:ea typeface="+mn-ea"/>
                          <a:cs typeface="+mn-cs"/>
                        </a:rPr>
                        <a:t>L-512</a:t>
                      </a:r>
                      <a:r>
                        <a:rPr lang="en-US" sz="1200" b="0" i="0" kern="1200" dirty="0">
                          <a:solidFill>
                            <a:schemeClr val="dk1"/>
                          </a:solidFill>
                          <a:effectLst/>
                          <a:latin typeface="+mn-lt"/>
                          <a:ea typeface="+mn-ea"/>
                          <a:cs typeface="+mn-cs"/>
                        </a:rPr>
                        <a:t>)</a:t>
                      </a:r>
                    </a:p>
                    <a:p>
                      <a:r>
                        <a:rPr lang="en-US" sz="1200" b="0" i="0" kern="1200" dirty="0">
                          <a:solidFill>
                            <a:schemeClr val="dk1"/>
                          </a:solidFill>
                          <a:effectLst/>
                          <a:latin typeface="+mn-lt"/>
                          <a:ea typeface="+mn-ea"/>
                          <a:cs typeface="+mn-cs"/>
                        </a:rPr>
                        <a:t>zero-shot </a:t>
                      </a:r>
                      <a:r>
                        <a:rPr lang="en-US" sz="1200" b="1" i="0" kern="1200" dirty="0">
                          <a:solidFill>
                            <a:schemeClr val="dk1"/>
                          </a:solidFill>
                          <a:effectLst/>
                          <a:latin typeface="+mn-lt"/>
                          <a:ea typeface="+mn-ea"/>
                          <a:cs typeface="+mn-cs"/>
                        </a:rPr>
                        <a:t>metric</a:t>
                      </a:r>
                      <a:r>
                        <a:rPr lang="en-US" sz="1200" b="0" i="0" kern="1200" dirty="0">
                          <a:solidFill>
                            <a:schemeClr val="dk1"/>
                          </a:solidFill>
                          <a:effectLst/>
                          <a:latin typeface="+mn-lt"/>
                          <a:ea typeface="+mn-ea"/>
                          <a:cs typeface="+mn-cs"/>
                        </a:rPr>
                        <a:t> depth estimation, better than </a:t>
                      </a:r>
                      <a:r>
                        <a:rPr lang="en-US" sz="1200" b="0" i="0" kern="1200" dirty="0" err="1">
                          <a:solidFill>
                            <a:schemeClr val="dk1"/>
                          </a:solidFill>
                          <a:effectLst/>
                          <a:latin typeface="+mn-lt"/>
                          <a:ea typeface="+mn-ea"/>
                          <a:cs typeface="+mn-cs"/>
                        </a:rPr>
                        <a:t>ZoeDepth</a:t>
                      </a:r>
                      <a:endParaRPr lang="en-US" sz="1200" b="0" i="0" kern="1200" dirty="0">
                        <a:solidFill>
                          <a:schemeClr val="dk1"/>
                        </a:solidFill>
                        <a:effectLst/>
                        <a:latin typeface="+mn-lt"/>
                        <a:ea typeface="+mn-ea"/>
                        <a:cs typeface="+mn-cs"/>
                      </a:endParaRPr>
                    </a:p>
                    <a:p>
                      <a:r>
                        <a:rPr lang="en-US" sz="1200" b="0" i="0" kern="1200" dirty="0">
                          <a:solidFill>
                            <a:schemeClr val="dk1"/>
                          </a:solidFill>
                          <a:effectLst/>
                          <a:latin typeface="+mn-lt"/>
                          <a:ea typeface="+mn-ea"/>
                          <a:cs typeface="+mn-cs"/>
                        </a:rPr>
                        <a:t>optimal in-domain fine-tuning and evaluation on NYUv2 and KITTI</a:t>
                      </a:r>
                    </a:p>
                  </a:txBody>
                  <a:tcPr/>
                </a:tc>
                <a:tc>
                  <a:txBody>
                    <a:bodyPr/>
                    <a:lstStyle/>
                    <a:p>
                      <a:pPr marL="0" algn="ctr" defTabSz="457200" rtl="0" eaLnBrk="1" latinLnBrk="0" hangingPunct="1"/>
                      <a:endParaRPr lang="en-US" sz="1200" b="0" kern="1200" dirty="0">
                        <a:solidFill>
                          <a:schemeClr val="dk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076857690"/>
                  </a:ext>
                </a:extLst>
              </a:tr>
              <a:tr h="262964">
                <a:tc>
                  <a:txBody>
                    <a:bodyPr/>
                    <a:lstStyle/>
                    <a:p>
                      <a:r>
                        <a:rPr lang="en-US" sz="1200" b="1" dirty="0">
                          <a:latin typeface="Arial" panose="020B0604020202020204" pitchFamily="34" charset="0"/>
                          <a:cs typeface="Arial" panose="020B0604020202020204" pitchFamily="34" charset="0"/>
                        </a:rPr>
                        <a:t>Methodology</a:t>
                      </a:r>
                    </a:p>
                  </a:txBody>
                  <a:tcPr/>
                </a:tc>
                <a:tc>
                  <a:txBody>
                    <a:bodyPr/>
                    <a:lstStyle/>
                    <a:p>
                      <a:pPr marL="0" lvl="0" indent="0" algn="l" defTabSz="533400">
                        <a:lnSpc>
                          <a:spcPct val="90000"/>
                        </a:lnSpc>
                        <a:spcBef>
                          <a:spcPct val="0"/>
                        </a:spcBef>
                        <a:spcAft>
                          <a:spcPct val="15000"/>
                        </a:spcAft>
                      </a:pPr>
                      <a:r>
                        <a:rPr lang="en-US" sz="1200" kern="1200" dirty="0"/>
                        <a:t>Machine Learning, Deep Learning</a:t>
                      </a:r>
                    </a:p>
                  </a:txBody>
                  <a:tcPr/>
                </a:tc>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lang="en-US" sz="1200" b="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2246599612"/>
                  </a:ext>
                </a:extLst>
              </a:tr>
              <a:tr h="373312">
                <a:tc>
                  <a:txBody>
                    <a:bodyPr/>
                    <a:lstStyle/>
                    <a:p>
                      <a:r>
                        <a:rPr lang="en-US" sz="1200" b="1" dirty="0">
                          <a:latin typeface="Arial" panose="020B0604020202020204" pitchFamily="34" charset="0"/>
                          <a:cs typeface="Arial" panose="020B0604020202020204" pitchFamily="34" charset="0"/>
                        </a:rPr>
                        <a:t>Evaluation</a:t>
                      </a:r>
                    </a:p>
                  </a:txBody>
                  <a:tcPr/>
                </a:tc>
                <a:tc>
                  <a:txBody>
                    <a:bodyPr/>
                    <a:lstStyle/>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kern="1200" dirty="0"/>
                        <a:t>Paper accepted by the 2024 </a:t>
                      </a:r>
                      <a:r>
                        <a:rPr lang="en-US" sz="1200" b="1" kern="1200" dirty="0"/>
                        <a:t>CVPR</a:t>
                      </a:r>
                      <a:r>
                        <a:rPr lang="en-US" sz="1200" kern="1200" dirty="0"/>
                        <a:t> conference</a:t>
                      </a:r>
                    </a:p>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kern="1200" dirty="0"/>
                        <a:t>https://</a:t>
                      </a:r>
                      <a:r>
                        <a:rPr lang="en-US" sz="1200" kern="1200" dirty="0" err="1"/>
                        <a:t>github.com</a:t>
                      </a:r>
                      <a:r>
                        <a:rPr lang="en-US" sz="1200" kern="1200" dirty="0"/>
                        <a:t>/</a:t>
                      </a:r>
                      <a:r>
                        <a:rPr lang="en-US" sz="1200" kern="1200" dirty="0" err="1"/>
                        <a:t>LiheYoung</a:t>
                      </a:r>
                      <a:r>
                        <a:rPr lang="en-US" sz="1200" kern="1200" dirty="0"/>
                        <a:t>/Depth-Anything</a:t>
                      </a:r>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10</a:t>
                      </a:r>
                    </a:p>
                    <a:p>
                      <a:pPr marL="0" marR="0" lvl="1" indent="0" algn="ctr" defTabSz="457200" rtl="0" eaLnBrk="1" fontAlgn="auto" latinLnBrk="0" hangingPunct="1">
                        <a:lnSpc>
                          <a:spcPct val="100000"/>
                        </a:lnSpc>
                        <a:spcBef>
                          <a:spcPts val="0"/>
                        </a:spcBef>
                        <a:spcAft>
                          <a:spcPts val="0"/>
                        </a:spcAft>
                        <a:buClrTx/>
                        <a:buSzTx/>
                        <a:buFontTx/>
                        <a:buNone/>
                        <a:tabLst/>
                        <a:defRPr/>
                      </a:pPr>
                      <a:endParaRPr lang="en-US" sz="1200" b="0" i="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53142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Relevance</a:t>
                      </a:r>
                    </a:p>
                  </a:txBody>
                  <a:tcPr/>
                </a:tc>
                <a:tc>
                  <a:txBody>
                    <a:bodyPr/>
                    <a:lstStyle/>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kern="1200" dirty="0"/>
                        <a:t>Highly relevant in depth estimation</a:t>
                      </a:r>
                    </a:p>
                    <a:p>
                      <a:pPr marL="171450" lvl="0" indent="-171450" algn="l" defTabSz="533400">
                        <a:lnSpc>
                          <a:spcPct val="90000"/>
                        </a:lnSpc>
                        <a:spcBef>
                          <a:spcPct val="0"/>
                        </a:spcBef>
                        <a:spcAft>
                          <a:spcPct val="15000"/>
                        </a:spcAft>
                        <a:buFont typeface="Arial" panose="020B0604020202020204" pitchFamily="34" charset="0"/>
                        <a:buChar char="•"/>
                      </a:pPr>
                      <a:endParaRPr lang="en-US" sz="1200" kern="1200" dirty="0"/>
                    </a:p>
                  </a:txBody>
                  <a:tcPr/>
                </a:tc>
                <a:tc>
                  <a:txBody>
                    <a:bodyPr/>
                    <a:lstStyle/>
                    <a:p>
                      <a:pPr marL="0" algn="ctr" defTabSz="457200" rtl="0" eaLnBrk="1" latinLnBrk="0" hangingPunct="1"/>
                      <a:r>
                        <a:rPr lang="en-US" sz="1200" b="0" kern="1200" dirty="0">
                          <a:solidFill>
                            <a:schemeClr val="dk1"/>
                          </a:solidFill>
                          <a:latin typeface="Arial" panose="020B0604020202020204" pitchFamily="34" charset="0"/>
                          <a:ea typeface="+mn-ea"/>
                          <a:cs typeface="Arial" panose="020B0604020202020204" pitchFamily="34" charset="0"/>
                        </a:rPr>
                        <a:t>5</a:t>
                      </a:r>
                    </a:p>
                  </a:txBody>
                  <a:tcPr/>
                </a:tc>
                <a:extLst>
                  <a:ext uri="{0D108BD9-81ED-4DB2-BD59-A6C34878D82A}">
                    <a16:rowId xmlns:a16="http://schemas.microsoft.com/office/drawing/2014/main" val="3994788455"/>
                  </a:ext>
                </a:extLst>
              </a:tr>
            </a:tbl>
          </a:graphicData>
        </a:graphic>
      </p:graphicFrame>
      <p:sp>
        <p:nvSpPr>
          <p:cNvPr id="7" name="Title 2">
            <a:extLst>
              <a:ext uri="{FF2B5EF4-FFF2-40B4-BE49-F238E27FC236}">
                <a16:creationId xmlns:a16="http://schemas.microsoft.com/office/drawing/2014/main" id="{C91F8694-9E36-E748-B7E9-75007C7A7EE3}"/>
              </a:ext>
            </a:extLst>
          </p:cNvPr>
          <p:cNvSpPr txBox="1">
            <a:spLocks/>
          </p:cNvSpPr>
          <p:nvPr/>
        </p:nvSpPr>
        <p:spPr>
          <a:xfrm>
            <a:off x="432610" y="192141"/>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3600" dirty="0"/>
              <a:t>Annotated Bibliography</a:t>
            </a:r>
          </a:p>
        </p:txBody>
      </p:sp>
    </p:spTree>
    <p:extLst>
      <p:ext uri="{BB962C8B-B14F-4D97-AF65-F5344CB8AC3E}">
        <p14:creationId xmlns:p14="http://schemas.microsoft.com/office/powerpoint/2010/main" val="11612277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6953648"/>
              </p:ext>
            </p:extLst>
          </p:nvPr>
        </p:nvGraphicFramePr>
        <p:xfrm>
          <a:off x="306721" y="931496"/>
          <a:ext cx="8335254" cy="3869814"/>
        </p:xfrm>
        <a:graphic>
          <a:graphicData uri="http://schemas.openxmlformats.org/drawingml/2006/table">
            <a:tbl>
              <a:tblPr firstRow="1" bandRow="1">
                <a:tableStyleId>{5C22544A-7EE6-4342-B048-85BDC9FD1C3A}</a:tableStyleId>
              </a:tblPr>
              <a:tblGrid>
                <a:gridCol w="1844808">
                  <a:extLst>
                    <a:ext uri="{9D8B030D-6E8A-4147-A177-3AD203B41FA5}">
                      <a16:colId xmlns:a16="http://schemas.microsoft.com/office/drawing/2014/main" val="20000"/>
                    </a:ext>
                  </a:extLst>
                </a:gridCol>
                <a:gridCol w="5052492">
                  <a:extLst>
                    <a:ext uri="{9D8B030D-6E8A-4147-A177-3AD203B41FA5}">
                      <a16:colId xmlns:a16="http://schemas.microsoft.com/office/drawing/2014/main" val="20001"/>
                    </a:ext>
                  </a:extLst>
                </a:gridCol>
                <a:gridCol w="1437954">
                  <a:extLst>
                    <a:ext uri="{9D8B030D-6E8A-4147-A177-3AD203B41FA5}">
                      <a16:colId xmlns:a16="http://schemas.microsoft.com/office/drawing/2014/main" val="3692234971"/>
                    </a:ext>
                  </a:extLst>
                </a:gridCol>
              </a:tblGrid>
              <a:tr h="604449">
                <a:tc>
                  <a:txBody>
                    <a:bodyPr/>
                    <a:lstStyle/>
                    <a:p>
                      <a:r>
                        <a:rPr lang="en-US" sz="1200" dirty="0">
                          <a:latin typeface="Arial" panose="020B0604020202020204" pitchFamily="34" charset="0"/>
                          <a:cs typeface="Arial" panose="020B0604020202020204" pitchFamily="34" charset="0"/>
                        </a:rPr>
                        <a:t>(A) Deliverable</a:t>
                      </a:r>
                    </a:p>
                  </a:txBody>
                  <a:tcPr/>
                </a:tc>
                <a:tc>
                  <a:txBody>
                    <a:bodyPr/>
                    <a:lstStyle/>
                    <a:p>
                      <a:pPr algn="ctr"/>
                      <a:r>
                        <a:rPr lang="en-US" sz="1200" dirty="0">
                          <a:latin typeface="Arial" panose="020B0604020202020204" pitchFamily="34" charset="0"/>
                          <a:cs typeface="Arial" panose="020B0604020202020204" pitchFamily="34" charset="0"/>
                        </a:rPr>
                        <a:t>(B) Format</a:t>
                      </a:r>
                    </a:p>
                  </a:txBody>
                  <a:tcPr/>
                </a:tc>
                <a:tc>
                  <a:txBody>
                    <a:bodyPr/>
                    <a:lstStyle/>
                    <a:p>
                      <a:pPr algn="ctr"/>
                      <a:r>
                        <a:rPr lang="en-US" sz="1200" dirty="0">
                          <a:latin typeface="Arial" panose="020B0604020202020204" pitchFamily="34" charset="0"/>
                          <a:cs typeface="Arial" panose="020B0604020202020204" pitchFamily="34" charset="0"/>
                        </a:rPr>
                        <a:t>(C) WC</a:t>
                      </a:r>
                    </a:p>
                  </a:txBody>
                  <a:tcPr/>
                </a:tc>
                <a:extLst>
                  <a:ext uri="{0D108BD9-81ED-4DB2-BD59-A6C34878D82A}">
                    <a16:rowId xmlns:a16="http://schemas.microsoft.com/office/drawing/2014/main" val="10000"/>
                  </a:ext>
                </a:extLst>
              </a:tr>
              <a:tr h="746624">
                <a:tc>
                  <a:txBody>
                    <a:bodyPr/>
                    <a:lstStyle/>
                    <a:p>
                      <a:r>
                        <a:rPr lang="en-US" sz="1200" b="1" dirty="0">
                          <a:latin typeface="Arial" panose="020B0604020202020204" pitchFamily="34" charset="0"/>
                          <a:cs typeface="Arial" panose="020B0604020202020204" pitchFamily="34" charset="0"/>
                        </a:rPr>
                        <a:t>Reference</a:t>
                      </a:r>
                    </a:p>
                  </a:txBody>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dk1"/>
                          </a:solidFill>
                          <a:effectLst/>
                          <a:latin typeface="+mn-lt"/>
                          <a:ea typeface="+mn-ea"/>
                          <a:cs typeface="+mn-cs"/>
                        </a:rPr>
                        <a:t>Zhang, C., Ling, Y., Lu, M., Qin, M., &amp; Wang, H. (2024). Category-level Object Detection, Pose Estimation and Reconstruction from Stereo Images. </a:t>
                      </a:r>
                      <a:r>
                        <a:rPr lang="en-US" sz="1200" b="0" i="1" kern="1200" dirty="0" err="1">
                          <a:solidFill>
                            <a:schemeClr val="dk1"/>
                          </a:solidFill>
                          <a:effectLst/>
                          <a:latin typeface="+mn-lt"/>
                          <a:ea typeface="+mn-ea"/>
                          <a:cs typeface="+mn-cs"/>
                        </a:rPr>
                        <a:t>arXiv</a:t>
                      </a:r>
                      <a:r>
                        <a:rPr lang="en-US" sz="1200" b="0" i="1" kern="1200" dirty="0">
                          <a:solidFill>
                            <a:schemeClr val="dk1"/>
                          </a:solidFill>
                          <a:effectLst/>
                          <a:latin typeface="+mn-lt"/>
                          <a:ea typeface="+mn-ea"/>
                          <a:cs typeface="+mn-cs"/>
                        </a:rPr>
                        <a:t> preprint arXiv:2407.06984</a:t>
                      </a:r>
                      <a:r>
                        <a:rPr lang="en-US" sz="1200" b="0" i="0" kern="1200" dirty="0">
                          <a:solidFill>
                            <a:schemeClr val="dk1"/>
                          </a:solidFill>
                          <a:effectLst/>
                          <a:latin typeface="+mn-lt"/>
                          <a:ea typeface="+mn-ea"/>
                          <a:cs typeface="+mn-cs"/>
                        </a:rPr>
                        <a:t>.</a:t>
                      </a:r>
                      <a:endParaRPr lang="en-US" sz="1200" dirty="0">
                        <a:latin typeface="Arial" panose="020B0604020202020204" pitchFamily="34" charset="0"/>
                        <a:cs typeface="Arial" panose="020B0604020202020204" pitchFamily="34" charset="0"/>
                      </a:endParaRPr>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10001"/>
                  </a:ext>
                </a:extLst>
              </a:tr>
              <a:tr h="9357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Summary</a:t>
                      </a:r>
                    </a:p>
                  </a:txBody>
                  <a:tcPr/>
                </a:tc>
                <a:tc>
                  <a:txBody>
                    <a:bodyPr/>
                    <a:lstStyle/>
                    <a:p>
                      <a:r>
                        <a:rPr lang="en-US" sz="1200" dirty="0"/>
                        <a:t>This paper presents CODERS, a one-stage approach for Category-level Object Detection, pose Estimation, and Reconstruction from Stereo images. The base of our pipeline is an Implicit Stereo Matching module that combines stereo image features with 3D position information.</a:t>
                      </a:r>
                      <a:endParaRPr lang="en-US" sz="1200" b="0" i="0" kern="1200" dirty="0">
                        <a:solidFill>
                          <a:schemeClr val="dk1"/>
                        </a:solidFill>
                        <a:effectLst/>
                        <a:latin typeface="+mn-lt"/>
                        <a:ea typeface="+mn-ea"/>
                        <a:cs typeface="+mn-cs"/>
                      </a:endParaRPr>
                    </a:p>
                  </a:txBody>
                  <a:tcPr/>
                </a:tc>
                <a:tc>
                  <a:txBody>
                    <a:bodyPr/>
                    <a:lstStyle/>
                    <a:p>
                      <a:pPr marL="0" algn="ctr" defTabSz="457200" rtl="0" eaLnBrk="1" latinLnBrk="0" hangingPunct="1"/>
                      <a:endParaRPr lang="en-US" sz="1200" b="0" kern="1200" dirty="0">
                        <a:solidFill>
                          <a:schemeClr val="dk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076857690"/>
                  </a:ext>
                </a:extLst>
              </a:tr>
              <a:tr h="262964">
                <a:tc>
                  <a:txBody>
                    <a:bodyPr/>
                    <a:lstStyle/>
                    <a:p>
                      <a:r>
                        <a:rPr lang="en-US" sz="1200" b="1" dirty="0">
                          <a:latin typeface="Arial" panose="020B0604020202020204" pitchFamily="34" charset="0"/>
                          <a:cs typeface="Arial" panose="020B0604020202020204" pitchFamily="34" charset="0"/>
                        </a:rPr>
                        <a:t>Methodology</a:t>
                      </a:r>
                    </a:p>
                  </a:txBody>
                  <a:tcPr/>
                </a:tc>
                <a:tc>
                  <a:txBody>
                    <a:bodyPr/>
                    <a:lstStyle/>
                    <a:p>
                      <a:pPr marL="0" lvl="0" indent="0" algn="l" defTabSz="533400">
                        <a:lnSpc>
                          <a:spcPct val="90000"/>
                        </a:lnSpc>
                        <a:spcBef>
                          <a:spcPct val="0"/>
                        </a:spcBef>
                        <a:spcAft>
                          <a:spcPct val="15000"/>
                        </a:spcAft>
                      </a:pPr>
                      <a:r>
                        <a:rPr lang="en-US" sz="1200" kern="1200" dirty="0"/>
                        <a:t>Machine Learning, Deep Learning</a:t>
                      </a:r>
                    </a:p>
                  </a:txBody>
                  <a:tcPr/>
                </a:tc>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lang="en-US" sz="1200" b="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2246599612"/>
                  </a:ext>
                </a:extLst>
              </a:tr>
              <a:tr h="373312">
                <a:tc>
                  <a:txBody>
                    <a:bodyPr/>
                    <a:lstStyle/>
                    <a:p>
                      <a:r>
                        <a:rPr lang="en-US" sz="1200" b="1" dirty="0">
                          <a:latin typeface="Arial" panose="020B0604020202020204" pitchFamily="34" charset="0"/>
                          <a:cs typeface="Arial" panose="020B0604020202020204" pitchFamily="34" charset="0"/>
                        </a:rPr>
                        <a:t>Evaluation</a:t>
                      </a:r>
                    </a:p>
                  </a:txBody>
                  <a:tcPr/>
                </a:tc>
                <a:tc>
                  <a:txBody>
                    <a:bodyPr/>
                    <a:lstStyle/>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kern="1200" dirty="0"/>
                        <a:t>Paper accepted by the 2024 </a:t>
                      </a:r>
                      <a:r>
                        <a:rPr lang="en-US" sz="1200" b="1" kern="1200" dirty="0"/>
                        <a:t>ECCV</a:t>
                      </a:r>
                      <a:r>
                        <a:rPr lang="en-US" sz="1200" kern="1200" dirty="0"/>
                        <a:t> conference</a:t>
                      </a:r>
                    </a:p>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kern="1200" dirty="0"/>
                        <a:t>https://</a:t>
                      </a:r>
                      <a:r>
                        <a:rPr lang="en-US" sz="1200" kern="1200" dirty="0" err="1"/>
                        <a:t>xingyoujun.github.io</a:t>
                      </a:r>
                      <a:r>
                        <a:rPr lang="en-US" sz="1200" kern="1200" dirty="0"/>
                        <a:t>/coders/?</a:t>
                      </a:r>
                      <a:r>
                        <a:rPr lang="en-US" sz="1200" kern="1200" dirty="0" err="1"/>
                        <a:t>fbclid</a:t>
                      </a:r>
                      <a:r>
                        <a:rPr lang="en-US" sz="1200" kern="1200" dirty="0"/>
                        <a:t>=IwZXh0bgNhZW0CMTAAAR0IGuyn2xHbrdY8_1iNNBVrR8IMKn_H4LafpzmT2gGTYp5Lps7dW2Al0aQ_aem_-NUraQYijssC2jZ3SSFvBQ#todo</a:t>
                      </a:r>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10</a:t>
                      </a:r>
                    </a:p>
                    <a:p>
                      <a:pPr marL="0" marR="0" lvl="1" indent="0" algn="ctr" defTabSz="457200" rtl="0" eaLnBrk="1" fontAlgn="auto" latinLnBrk="0" hangingPunct="1">
                        <a:lnSpc>
                          <a:spcPct val="100000"/>
                        </a:lnSpc>
                        <a:spcBef>
                          <a:spcPts val="0"/>
                        </a:spcBef>
                        <a:spcAft>
                          <a:spcPts val="0"/>
                        </a:spcAft>
                        <a:buClrTx/>
                        <a:buSzTx/>
                        <a:buFontTx/>
                        <a:buNone/>
                        <a:tabLst/>
                        <a:defRPr/>
                      </a:pPr>
                      <a:endParaRPr lang="en-US" sz="1200" b="0" i="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53142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Relevance</a:t>
                      </a:r>
                    </a:p>
                  </a:txBody>
                  <a:tcPr/>
                </a:tc>
                <a:tc>
                  <a:txBody>
                    <a:bodyPr/>
                    <a:lstStyle/>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kern="1200" dirty="0"/>
                        <a:t>Highly relevant in 3D object bounding box estimation</a:t>
                      </a:r>
                    </a:p>
                    <a:p>
                      <a:pPr marL="171450" lvl="0" indent="-171450" algn="l" defTabSz="533400">
                        <a:lnSpc>
                          <a:spcPct val="90000"/>
                        </a:lnSpc>
                        <a:spcBef>
                          <a:spcPct val="0"/>
                        </a:spcBef>
                        <a:spcAft>
                          <a:spcPct val="15000"/>
                        </a:spcAft>
                        <a:buFont typeface="Arial" panose="020B0604020202020204" pitchFamily="34" charset="0"/>
                        <a:buChar char="•"/>
                      </a:pPr>
                      <a:endParaRPr lang="en-US" sz="1200" kern="1200" dirty="0"/>
                    </a:p>
                  </a:txBody>
                  <a:tcPr/>
                </a:tc>
                <a:tc>
                  <a:txBody>
                    <a:bodyPr/>
                    <a:lstStyle/>
                    <a:p>
                      <a:pPr marL="0" algn="ctr" defTabSz="457200" rtl="0" eaLnBrk="1" latinLnBrk="0" hangingPunct="1"/>
                      <a:r>
                        <a:rPr lang="en-US" sz="1200" b="0" kern="1200" dirty="0">
                          <a:solidFill>
                            <a:schemeClr val="dk1"/>
                          </a:solidFill>
                          <a:latin typeface="Arial" panose="020B0604020202020204" pitchFamily="34" charset="0"/>
                          <a:ea typeface="+mn-ea"/>
                          <a:cs typeface="Arial" panose="020B0604020202020204" pitchFamily="34" charset="0"/>
                        </a:rPr>
                        <a:t>8</a:t>
                      </a:r>
                    </a:p>
                  </a:txBody>
                  <a:tcPr/>
                </a:tc>
                <a:extLst>
                  <a:ext uri="{0D108BD9-81ED-4DB2-BD59-A6C34878D82A}">
                    <a16:rowId xmlns:a16="http://schemas.microsoft.com/office/drawing/2014/main" val="3994788455"/>
                  </a:ext>
                </a:extLst>
              </a:tr>
            </a:tbl>
          </a:graphicData>
        </a:graphic>
      </p:graphicFrame>
      <p:sp>
        <p:nvSpPr>
          <p:cNvPr id="7" name="Title 2">
            <a:extLst>
              <a:ext uri="{FF2B5EF4-FFF2-40B4-BE49-F238E27FC236}">
                <a16:creationId xmlns:a16="http://schemas.microsoft.com/office/drawing/2014/main" id="{C91F8694-9E36-E748-B7E9-75007C7A7EE3}"/>
              </a:ext>
            </a:extLst>
          </p:cNvPr>
          <p:cNvSpPr txBox="1">
            <a:spLocks/>
          </p:cNvSpPr>
          <p:nvPr/>
        </p:nvSpPr>
        <p:spPr>
          <a:xfrm>
            <a:off x="432610" y="192141"/>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3600"/>
              <a:t>Annotated Bibliography</a:t>
            </a:r>
            <a:endParaRPr lang="en-US" sz="3600" dirty="0"/>
          </a:p>
        </p:txBody>
      </p:sp>
    </p:spTree>
    <p:extLst>
      <p:ext uri="{BB962C8B-B14F-4D97-AF65-F5344CB8AC3E}">
        <p14:creationId xmlns:p14="http://schemas.microsoft.com/office/powerpoint/2010/main" val="1879210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228600" y="1307148"/>
          <a:ext cx="8789670" cy="3798288"/>
        </p:xfrm>
        <a:graphic>
          <a:graphicData uri="http://schemas.openxmlformats.org/drawingml/2006/table">
            <a:tbl>
              <a:tblPr firstRow="1" bandRow="1">
                <a:tableStyleId>{BDBED569-4797-4DF1-A0F4-6AAB3CD982D8}</a:tableStyleId>
              </a:tblPr>
              <a:tblGrid>
                <a:gridCol w="406527">
                  <a:extLst>
                    <a:ext uri="{9D8B030D-6E8A-4147-A177-3AD203B41FA5}">
                      <a16:colId xmlns:a16="http://schemas.microsoft.com/office/drawing/2014/main" val="3550450280"/>
                    </a:ext>
                  </a:extLst>
                </a:gridCol>
                <a:gridCol w="1228878">
                  <a:extLst>
                    <a:ext uri="{9D8B030D-6E8A-4147-A177-3AD203B41FA5}">
                      <a16:colId xmlns:a16="http://schemas.microsoft.com/office/drawing/2014/main" val="20000"/>
                    </a:ext>
                  </a:extLst>
                </a:gridCol>
                <a:gridCol w="1330821">
                  <a:extLst>
                    <a:ext uri="{9D8B030D-6E8A-4147-A177-3AD203B41FA5}">
                      <a16:colId xmlns:a16="http://schemas.microsoft.com/office/drawing/2014/main" val="20001"/>
                    </a:ext>
                  </a:extLst>
                </a:gridCol>
                <a:gridCol w="2257284">
                  <a:extLst>
                    <a:ext uri="{9D8B030D-6E8A-4147-A177-3AD203B41FA5}">
                      <a16:colId xmlns:a16="http://schemas.microsoft.com/office/drawing/2014/main" val="20002"/>
                    </a:ext>
                  </a:extLst>
                </a:gridCol>
                <a:gridCol w="925830">
                  <a:extLst>
                    <a:ext uri="{9D8B030D-6E8A-4147-A177-3AD203B41FA5}">
                      <a16:colId xmlns:a16="http://schemas.microsoft.com/office/drawing/2014/main" val="4159153369"/>
                    </a:ext>
                  </a:extLst>
                </a:gridCol>
                <a:gridCol w="1143000">
                  <a:extLst>
                    <a:ext uri="{9D8B030D-6E8A-4147-A177-3AD203B41FA5}">
                      <a16:colId xmlns:a16="http://schemas.microsoft.com/office/drawing/2014/main" val="1135235911"/>
                    </a:ext>
                  </a:extLst>
                </a:gridCol>
                <a:gridCol w="891540">
                  <a:extLst>
                    <a:ext uri="{9D8B030D-6E8A-4147-A177-3AD203B41FA5}">
                      <a16:colId xmlns:a16="http://schemas.microsoft.com/office/drawing/2014/main" val="51346172"/>
                    </a:ext>
                  </a:extLst>
                </a:gridCol>
                <a:gridCol w="605790">
                  <a:extLst>
                    <a:ext uri="{9D8B030D-6E8A-4147-A177-3AD203B41FA5}">
                      <a16:colId xmlns:a16="http://schemas.microsoft.com/office/drawing/2014/main" val="2818843589"/>
                    </a:ext>
                  </a:extLst>
                </a:gridCol>
              </a:tblGrid>
              <a:tr h="455286">
                <a:tc>
                  <a:txBody>
                    <a:bodyPr/>
                    <a:lstStyle/>
                    <a:p>
                      <a:pPr algn="ctr"/>
                      <a:r>
                        <a:rPr lang="en-US" sz="1200" dirty="0">
                          <a:solidFill>
                            <a:schemeClr val="bg1"/>
                          </a:solidFill>
                        </a:rPr>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4C22"/>
                    </a:solidFill>
                  </a:tcPr>
                </a:tc>
                <a:tc>
                  <a:txBody>
                    <a:bodyPr/>
                    <a:lstStyle/>
                    <a:p>
                      <a:pPr algn="ctr"/>
                      <a:r>
                        <a:rPr lang="en-US" sz="1200" dirty="0">
                          <a:solidFill>
                            <a:schemeClr val="bg1"/>
                          </a:solidFill>
                        </a:rPr>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4C22"/>
                    </a:solidFill>
                  </a:tcPr>
                </a:tc>
                <a:tc>
                  <a:txBody>
                    <a:bodyPr/>
                    <a:lstStyle/>
                    <a:p>
                      <a:pPr algn="ctr"/>
                      <a:r>
                        <a:rPr lang="en-US" sz="1200" dirty="0">
                          <a:solidFill>
                            <a:schemeClr val="bg1"/>
                          </a:solidFill>
                        </a:rPr>
                        <a:t>Source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4C22"/>
                    </a:solidFill>
                  </a:tcPr>
                </a:tc>
                <a:tc>
                  <a:txBody>
                    <a:bodyPr/>
                    <a:lstStyle/>
                    <a:p>
                      <a:pPr algn="ctr"/>
                      <a:r>
                        <a:rPr lang="en-US" sz="1200" dirty="0">
                          <a:solidFill>
                            <a:schemeClr val="bg1"/>
                          </a:solidFill>
                        </a:rPr>
                        <a:t>Brief 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4C22"/>
                    </a:solidFill>
                  </a:tcPr>
                </a:tc>
                <a:tc>
                  <a:txBody>
                    <a:bodyPr/>
                    <a:lstStyle/>
                    <a:p>
                      <a:pPr algn="ctr"/>
                      <a:r>
                        <a:rPr lang="en-US" sz="1200" dirty="0">
                          <a:solidFill>
                            <a:schemeClr val="bg1"/>
                          </a:solidFill>
                        </a:rPr>
                        <a:t>Format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4C22"/>
                    </a:solidFill>
                  </a:tcPr>
                </a:tc>
                <a:tc>
                  <a:txBody>
                    <a:bodyPr/>
                    <a:lstStyle/>
                    <a:p>
                      <a:pPr algn="ctr"/>
                      <a:r>
                        <a:rPr lang="en-US" sz="1200" dirty="0">
                          <a:solidFill>
                            <a:schemeClr val="bg1"/>
                          </a:solidFill>
                        </a:rPr>
                        <a:t>Time Span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4C22"/>
                    </a:solidFill>
                  </a:tcPr>
                </a:tc>
                <a:tc>
                  <a:txBody>
                    <a:bodyPr/>
                    <a:lstStyle/>
                    <a:p>
                      <a:pPr algn="ctr"/>
                      <a:r>
                        <a:rPr lang="en-US" sz="1200" dirty="0">
                          <a:solidFill>
                            <a:schemeClr val="bg1"/>
                          </a:solidFill>
                        </a:rPr>
                        <a:t>Num. of records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4C22"/>
                    </a:solidFill>
                  </a:tcPr>
                </a:tc>
                <a:tc>
                  <a:txBody>
                    <a:bodyPr/>
                    <a:lstStyle/>
                    <a:p>
                      <a:pPr algn="ctr"/>
                      <a:r>
                        <a:rPr lang="en-US" sz="1200" dirty="0">
                          <a:solidFill>
                            <a:schemeClr val="bg1"/>
                          </a:solidFill>
                        </a:rPr>
                        <a:t>Access </a:t>
                      </a:r>
                    </a:p>
                    <a:p>
                      <a:pPr algn="ctr"/>
                      <a:r>
                        <a:rPr lang="en-US" sz="1200" dirty="0">
                          <a:solidFill>
                            <a:schemeClr val="bg1"/>
                          </a:solidFill>
                        </a:rPr>
                        <a:t>(Y/N)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4C22"/>
                    </a:solidFill>
                  </a:tcPr>
                </a:tc>
                <a:extLst>
                  <a:ext uri="{0D108BD9-81ED-4DB2-BD59-A6C34878D82A}">
                    <a16:rowId xmlns:a16="http://schemas.microsoft.com/office/drawing/2014/main" val="10000"/>
                  </a:ext>
                </a:extLst>
              </a:tr>
              <a:tr h="773112">
                <a:tc>
                  <a:txBody>
                    <a:bodyPr/>
                    <a:lstStyle/>
                    <a:p>
                      <a:pPr marL="0" indent="0">
                        <a:buFont typeface="Arial"/>
                        <a:buNone/>
                      </a:pPr>
                      <a:r>
                        <a:rPr lang="en-US" sz="1200" b="1"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buFont typeface="Arial"/>
                        <a:buNone/>
                      </a:pPr>
                      <a:r>
                        <a:rPr lang="en-US" sz="1200" dirty="0" err="1"/>
                        <a:t>Deepoint</a:t>
                      </a:r>
                      <a:r>
                        <a:rPr lang="en-US" sz="1200" dirty="0"/>
                        <a:t> (DP) dataset</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https://</a:t>
                      </a:r>
                      <a:r>
                        <a:rPr lang="en-US" sz="1200" dirty="0" err="1"/>
                        <a:t>drive.google.com</a:t>
                      </a:r>
                      <a:r>
                        <a:rPr lang="en-US" sz="1200" dirty="0"/>
                        <a:t>/drive/folders/1W_49HId_2FLFH0X9Ry8QiTTyaVt2Y0ks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a:buFont typeface="Arial" panose="020B0604020202020204" pitchFamily="34" charset="0"/>
                        <a:buChar char="•"/>
                      </a:pPr>
                      <a:r>
                        <a:rPr lang="en-US" sz="1200" dirty="0"/>
                        <a:t>First-of-its-kind largescale dataset for pointing recognition and 3D direction estimation.</a:t>
                      </a:r>
                    </a:p>
                    <a:p>
                      <a:pPr marL="171450" indent="-171450">
                        <a:buFont typeface="Arial" panose="020B0604020202020204" pitchFamily="34" charset="0"/>
                        <a:buChar char="•"/>
                      </a:pPr>
                      <a:r>
                        <a:rPr lang="en-US" sz="1200" dirty="0"/>
                        <a:t>License: CC BY-NC 4.0</a:t>
                      </a:r>
                    </a:p>
                    <a:p>
                      <a:pPr marL="171450" indent="-171450">
                        <a:buFont typeface="Arial" panose="020B0604020202020204" pitchFamily="34" charset="0"/>
                        <a:buChar char="•"/>
                      </a:pPr>
                      <a:r>
                        <a:rPr lang="en-US" sz="1200" dirty="0"/>
                        <a:t>ICCV 2023</a:t>
                      </a:r>
                    </a:p>
                    <a:p>
                      <a:pPr marL="171450" indent="-171450">
                        <a:buFont typeface="Arial" panose="020B0604020202020204" pitchFamily="34" charset="0"/>
                        <a:buChar char="•"/>
                      </a:pP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Jpeg, </a:t>
                      </a:r>
                      <a:r>
                        <a:rPr lang="en-US" sz="1200" dirty="0" err="1"/>
                        <a:t>json</a:t>
                      </a:r>
                      <a:r>
                        <a:rPr lang="en-US" sz="1200" dirty="0"/>
                        <a:t>, </a:t>
                      </a:r>
                      <a:r>
                        <a:rPr lang="en-US" sz="1200" dirty="0" err="1"/>
                        <a:t>yaml</a:t>
                      </a:r>
                      <a:r>
                        <a:rPr lang="en-US" sz="1200" dirty="0"/>
                        <a:t>, pickle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2023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2.8 M frames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9288">
                <a:tc>
                  <a:txBody>
                    <a:bodyPr/>
                    <a:lstStyle/>
                    <a:p>
                      <a:r>
                        <a:rPr lang="en-US" sz="12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PKU-MMD dataset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a:t>https://</a:t>
                      </a:r>
                      <a:r>
                        <a:rPr lang="en-US" sz="1200" dirty="0" err="1"/>
                        <a:t>github.com</a:t>
                      </a:r>
                      <a:r>
                        <a:rPr lang="en-US" sz="1200" dirty="0"/>
                        <a:t>/ECHO960/PKU-MMD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kern="1200" dirty="0">
                          <a:solidFill>
                            <a:schemeClr val="tx1"/>
                          </a:solidFill>
                          <a:effectLst/>
                          <a:latin typeface="+mn-lt"/>
                          <a:ea typeface="+mn-ea"/>
                          <a:cs typeface="+mn-cs"/>
                        </a:rPr>
                        <a:t>PKU Multi-Modality Dataset) is a large-scale benchmark for continuous multi-modal 3D human action understanding. It covers a wide range of complex human activities with well-annotated information.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kern="1200" dirty="0">
                          <a:solidFill>
                            <a:schemeClr val="tx1"/>
                          </a:solidFill>
                          <a:effectLst/>
                          <a:latin typeface="+mn-lt"/>
                          <a:ea typeface="+mn-ea"/>
                          <a:cs typeface="+mn-cs"/>
                        </a:rPr>
                        <a:t>For cross validation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kern="1200" dirty="0">
                          <a:solidFill>
                            <a:schemeClr val="tx1"/>
                          </a:solidFill>
                          <a:effectLst/>
                          <a:latin typeface="+mn-lt"/>
                          <a:ea typeface="+mn-ea"/>
                          <a:cs typeface="+mn-cs"/>
                        </a:rPr>
                        <a:t>License: Apache 2.0</a:t>
                      </a:r>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Jpeg, </a:t>
                      </a:r>
                      <a:r>
                        <a:rPr lang="en-US" sz="1200" dirty="0" err="1"/>
                        <a:t>png</a:t>
                      </a:r>
                      <a:r>
                        <a:rPr lang="en-US" sz="1200" dirty="0"/>
                        <a:t>, </a:t>
                      </a:r>
                      <a:r>
                        <a:rPr lang="en-US" sz="1200" dirty="0" err="1"/>
                        <a:t>avi</a:t>
                      </a:r>
                      <a:r>
                        <a:rPr lang="en-US" sz="1200" dirty="0"/>
                        <a:t>, label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2017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5.4 M frames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69288">
                <a:tc>
                  <a:txBody>
                    <a:bodyPr/>
                    <a:lstStyle/>
                    <a:p>
                      <a:r>
                        <a:rPr lang="en-US" sz="12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8844753"/>
                  </a:ext>
                </a:extLst>
              </a:tr>
            </a:tbl>
          </a:graphicData>
        </a:graphic>
      </p:graphicFrame>
      <p:sp>
        <p:nvSpPr>
          <p:cNvPr id="3" name="Title 2"/>
          <p:cNvSpPr>
            <a:spLocks noGrp="1"/>
          </p:cNvSpPr>
          <p:nvPr>
            <p:ph type="title"/>
          </p:nvPr>
        </p:nvSpPr>
        <p:spPr>
          <a:xfrm>
            <a:off x="607808" y="211294"/>
            <a:ext cx="7756263" cy="657386"/>
          </a:xfrm>
        </p:spPr>
        <p:txBody>
          <a:bodyPr/>
          <a:lstStyle/>
          <a:p>
            <a:r>
              <a:rPr lang="en-US" sz="3600" dirty="0">
                <a:solidFill>
                  <a:srgbClr val="B22600"/>
                </a:solidFill>
              </a:rPr>
              <a:t>Data Sources List</a:t>
            </a:r>
          </a:p>
        </p:txBody>
      </p:sp>
      <p:sp>
        <p:nvSpPr>
          <p:cNvPr id="2" name="TextBox 1">
            <a:extLst>
              <a:ext uri="{FF2B5EF4-FFF2-40B4-BE49-F238E27FC236}">
                <a16:creationId xmlns:a16="http://schemas.microsoft.com/office/drawing/2014/main" id="{2D33D1F9-2A62-AD41-A314-7983E41F0E3B}"/>
              </a:ext>
            </a:extLst>
          </p:cNvPr>
          <p:cNvSpPr txBox="1"/>
          <p:nvPr/>
        </p:nvSpPr>
        <p:spPr>
          <a:xfrm>
            <a:off x="607808" y="885159"/>
            <a:ext cx="5725285" cy="307777"/>
          </a:xfrm>
          <a:prstGeom prst="rect">
            <a:avLst/>
          </a:prstGeom>
          <a:noFill/>
        </p:spPr>
        <p:txBody>
          <a:bodyPr wrap="none" rtlCol="0">
            <a:spAutoFit/>
          </a:bodyPr>
          <a:lstStyle/>
          <a:p>
            <a:pPr defTabSz="914400">
              <a:defRPr/>
            </a:pPr>
            <a:r>
              <a:rPr lang="en-US" sz="1400" b="1" i="1" dirty="0">
                <a:solidFill>
                  <a:prstClr val="black"/>
                </a:solidFill>
                <a:latin typeface="Calibri"/>
              </a:rPr>
              <a:t>For each data source in your praxis, complete a row in the below template.</a:t>
            </a:r>
          </a:p>
        </p:txBody>
      </p:sp>
    </p:spTree>
    <p:extLst>
      <p:ext uri="{BB962C8B-B14F-4D97-AF65-F5344CB8AC3E}">
        <p14:creationId xmlns:p14="http://schemas.microsoft.com/office/powerpoint/2010/main" val="2980611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409B32-7515-0943-B282-9E9B67AAB8DF}"/>
              </a:ext>
            </a:extLst>
          </p:cNvPr>
          <p:cNvSpPr>
            <a:spLocks noGrp="1"/>
          </p:cNvSpPr>
          <p:nvPr>
            <p:ph idx="1"/>
          </p:nvPr>
        </p:nvSpPr>
        <p:spPr>
          <a:xfrm>
            <a:off x="699249" y="1872028"/>
            <a:ext cx="7745505" cy="2815444"/>
          </a:xfrm>
        </p:spPr>
        <p:txBody>
          <a:bodyPr/>
          <a:lstStyle/>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pPr marL="0" indent="0">
              <a:buNone/>
            </a:pPr>
            <a:endParaRPr lang="en-US" sz="1200" dirty="0">
              <a:solidFill>
                <a:schemeClr val="tx1"/>
              </a:solidFill>
            </a:endParaRPr>
          </a:p>
          <a:p>
            <a:pPr marL="0" indent="0">
              <a:buNone/>
            </a:pPr>
            <a:endParaRPr lang="en-US" sz="1200" dirty="0">
              <a:solidFill>
                <a:schemeClr val="tx1"/>
              </a:solidFill>
            </a:endParaRPr>
          </a:p>
          <a:p>
            <a:r>
              <a:rPr lang="en-US" sz="1200" dirty="0"/>
              <a:t>Purpose: The image will be utilized for body pose estimation and the pose estimation will be used as input to the encoder for training purposes to predict the pointing direction.</a:t>
            </a:r>
          </a:p>
          <a:p>
            <a:r>
              <a:rPr lang="en-US" sz="1200" dirty="0"/>
              <a:t>Data treatment: The primary process will involve filtering out non-sitting positions using pose estimation.</a:t>
            </a:r>
          </a:p>
          <a:p>
            <a:r>
              <a:rPr lang="en-US" sz="1200" dirty="0"/>
              <a:t>Sample data: (next slide)</a:t>
            </a:r>
          </a:p>
          <a:p>
            <a:endParaRPr lang="en-US" sz="1200" dirty="0"/>
          </a:p>
          <a:p>
            <a:endParaRPr lang="en-US" sz="1200" dirty="0"/>
          </a:p>
          <a:p>
            <a:endParaRPr lang="en-US" sz="1200" dirty="0">
              <a:solidFill>
                <a:schemeClr val="tx1"/>
              </a:solidFill>
            </a:endParaRPr>
          </a:p>
          <a:p>
            <a:endParaRPr lang="en-US" sz="1200" dirty="0">
              <a:solidFill>
                <a:schemeClr val="tx1"/>
              </a:solidFill>
            </a:endParaRPr>
          </a:p>
          <a:p>
            <a:endParaRPr lang="en-US" sz="2400" dirty="0"/>
          </a:p>
          <a:p>
            <a:endParaRPr lang="en-US" dirty="0"/>
          </a:p>
        </p:txBody>
      </p:sp>
      <p:sp>
        <p:nvSpPr>
          <p:cNvPr id="3" name="Title 2">
            <a:extLst>
              <a:ext uri="{FF2B5EF4-FFF2-40B4-BE49-F238E27FC236}">
                <a16:creationId xmlns:a16="http://schemas.microsoft.com/office/drawing/2014/main" id="{2C7836CC-FD00-C345-BAEB-837501B6C1B7}"/>
              </a:ext>
            </a:extLst>
          </p:cNvPr>
          <p:cNvSpPr>
            <a:spLocks noGrp="1"/>
          </p:cNvSpPr>
          <p:nvPr>
            <p:ph type="title"/>
          </p:nvPr>
        </p:nvSpPr>
        <p:spPr>
          <a:xfrm>
            <a:off x="400050" y="266286"/>
            <a:ext cx="8606790" cy="645437"/>
          </a:xfrm>
        </p:spPr>
        <p:txBody>
          <a:bodyPr/>
          <a:lstStyle/>
          <a:p>
            <a:r>
              <a:rPr lang="en-US" sz="3600" dirty="0">
                <a:solidFill>
                  <a:srgbClr val="B22600"/>
                </a:solidFill>
              </a:rPr>
              <a:t>Data Source Example</a:t>
            </a:r>
            <a:endParaRPr lang="en-US" sz="3600" dirty="0"/>
          </a:p>
        </p:txBody>
      </p:sp>
      <p:sp>
        <p:nvSpPr>
          <p:cNvPr id="4" name="TextBox 3">
            <a:extLst>
              <a:ext uri="{FF2B5EF4-FFF2-40B4-BE49-F238E27FC236}">
                <a16:creationId xmlns:a16="http://schemas.microsoft.com/office/drawing/2014/main" id="{F02F6D5F-B6BF-DE42-8538-6CB53E7A1F7A}"/>
              </a:ext>
            </a:extLst>
          </p:cNvPr>
          <p:cNvSpPr txBox="1"/>
          <p:nvPr/>
        </p:nvSpPr>
        <p:spPr>
          <a:xfrm>
            <a:off x="814222" y="1075967"/>
            <a:ext cx="7613238" cy="307777"/>
          </a:xfrm>
          <a:prstGeom prst="rect">
            <a:avLst/>
          </a:prstGeom>
          <a:noFill/>
        </p:spPr>
        <p:txBody>
          <a:bodyPr wrap="none" rtlCol="0">
            <a:spAutoFit/>
          </a:bodyPr>
          <a:lstStyle/>
          <a:p>
            <a:pPr defTabSz="914400">
              <a:defRPr/>
            </a:pPr>
            <a:r>
              <a:rPr lang="en-US" sz="1400" b="1" i="1" dirty="0">
                <a:solidFill>
                  <a:prstClr val="black"/>
                </a:solidFill>
                <a:latin typeface="Calibri"/>
              </a:rPr>
              <a:t>For each of data sources listed in your Data Sources List slide, complete a Data Source Example slide.</a:t>
            </a:r>
          </a:p>
        </p:txBody>
      </p:sp>
      <p:graphicFrame>
        <p:nvGraphicFramePr>
          <p:cNvPr id="5" name="Content Placeholder 3">
            <a:extLst>
              <a:ext uri="{FF2B5EF4-FFF2-40B4-BE49-F238E27FC236}">
                <a16:creationId xmlns:a16="http://schemas.microsoft.com/office/drawing/2014/main" id="{72F42877-0A5A-4E47-93CF-852B591BA204}"/>
              </a:ext>
            </a:extLst>
          </p:cNvPr>
          <p:cNvGraphicFramePr>
            <a:graphicFrameLocks/>
          </p:cNvGraphicFramePr>
          <p:nvPr/>
        </p:nvGraphicFramePr>
        <p:xfrm>
          <a:off x="308610" y="1872028"/>
          <a:ext cx="8789670" cy="1230312"/>
        </p:xfrm>
        <a:graphic>
          <a:graphicData uri="http://schemas.openxmlformats.org/drawingml/2006/table">
            <a:tbl>
              <a:tblPr firstRow="1" bandRow="1">
                <a:tableStyleId>{BDBED569-4797-4DF1-A0F4-6AAB3CD982D8}</a:tableStyleId>
              </a:tblPr>
              <a:tblGrid>
                <a:gridCol w="406527">
                  <a:extLst>
                    <a:ext uri="{9D8B030D-6E8A-4147-A177-3AD203B41FA5}">
                      <a16:colId xmlns:a16="http://schemas.microsoft.com/office/drawing/2014/main" val="3550450280"/>
                    </a:ext>
                  </a:extLst>
                </a:gridCol>
                <a:gridCol w="1228878">
                  <a:extLst>
                    <a:ext uri="{9D8B030D-6E8A-4147-A177-3AD203B41FA5}">
                      <a16:colId xmlns:a16="http://schemas.microsoft.com/office/drawing/2014/main" val="20000"/>
                    </a:ext>
                  </a:extLst>
                </a:gridCol>
                <a:gridCol w="1330821">
                  <a:extLst>
                    <a:ext uri="{9D8B030D-6E8A-4147-A177-3AD203B41FA5}">
                      <a16:colId xmlns:a16="http://schemas.microsoft.com/office/drawing/2014/main" val="20001"/>
                    </a:ext>
                  </a:extLst>
                </a:gridCol>
                <a:gridCol w="2257284">
                  <a:extLst>
                    <a:ext uri="{9D8B030D-6E8A-4147-A177-3AD203B41FA5}">
                      <a16:colId xmlns:a16="http://schemas.microsoft.com/office/drawing/2014/main" val="20002"/>
                    </a:ext>
                  </a:extLst>
                </a:gridCol>
                <a:gridCol w="925830">
                  <a:extLst>
                    <a:ext uri="{9D8B030D-6E8A-4147-A177-3AD203B41FA5}">
                      <a16:colId xmlns:a16="http://schemas.microsoft.com/office/drawing/2014/main" val="4159153369"/>
                    </a:ext>
                  </a:extLst>
                </a:gridCol>
                <a:gridCol w="1143000">
                  <a:extLst>
                    <a:ext uri="{9D8B030D-6E8A-4147-A177-3AD203B41FA5}">
                      <a16:colId xmlns:a16="http://schemas.microsoft.com/office/drawing/2014/main" val="1135235911"/>
                    </a:ext>
                  </a:extLst>
                </a:gridCol>
                <a:gridCol w="891540">
                  <a:extLst>
                    <a:ext uri="{9D8B030D-6E8A-4147-A177-3AD203B41FA5}">
                      <a16:colId xmlns:a16="http://schemas.microsoft.com/office/drawing/2014/main" val="51346172"/>
                    </a:ext>
                  </a:extLst>
                </a:gridCol>
                <a:gridCol w="605790">
                  <a:extLst>
                    <a:ext uri="{9D8B030D-6E8A-4147-A177-3AD203B41FA5}">
                      <a16:colId xmlns:a16="http://schemas.microsoft.com/office/drawing/2014/main" val="2818843589"/>
                    </a:ext>
                  </a:extLst>
                </a:gridCol>
              </a:tblGrid>
              <a:tr h="455286">
                <a:tc>
                  <a:txBody>
                    <a:bodyPr/>
                    <a:lstStyle/>
                    <a:p>
                      <a:pPr algn="ctr"/>
                      <a:r>
                        <a:rPr lang="en-US" sz="1200" dirty="0">
                          <a:solidFill>
                            <a:schemeClr val="bg1"/>
                          </a:solidFill>
                        </a:rPr>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4C22"/>
                    </a:solidFill>
                  </a:tcPr>
                </a:tc>
                <a:tc>
                  <a:txBody>
                    <a:bodyPr/>
                    <a:lstStyle/>
                    <a:p>
                      <a:pPr algn="ctr"/>
                      <a:r>
                        <a:rPr lang="en-US" sz="1200" dirty="0">
                          <a:solidFill>
                            <a:schemeClr val="bg1"/>
                          </a:solidFill>
                        </a:rPr>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4C22"/>
                    </a:solidFill>
                  </a:tcPr>
                </a:tc>
                <a:tc>
                  <a:txBody>
                    <a:bodyPr/>
                    <a:lstStyle/>
                    <a:p>
                      <a:pPr algn="ctr"/>
                      <a:r>
                        <a:rPr lang="en-US" sz="1200" dirty="0">
                          <a:solidFill>
                            <a:schemeClr val="bg1"/>
                          </a:solidFill>
                        </a:rPr>
                        <a:t>Source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4C22"/>
                    </a:solidFill>
                  </a:tcPr>
                </a:tc>
                <a:tc>
                  <a:txBody>
                    <a:bodyPr/>
                    <a:lstStyle/>
                    <a:p>
                      <a:pPr algn="ctr"/>
                      <a:r>
                        <a:rPr lang="en-US" sz="1200" dirty="0">
                          <a:solidFill>
                            <a:schemeClr val="bg1"/>
                          </a:solidFill>
                        </a:rPr>
                        <a:t>Brief 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4C22"/>
                    </a:solidFill>
                  </a:tcPr>
                </a:tc>
                <a:tc>
                  <a:txBody>
                    <a:bodyPr/>
                    <a:lstStyle/>
                    <a:p>
                      <a:pPr algn="ctr"/>
                      <a:r>
                        <a:rPr lang="en-US" sz="1200" dirty="0">
                          <a:solidFill>
                            <a:schemeClr val="bg1"/>
                          </a:solidFill>
                        </a:rPr>
                        <a:t>Format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4C22"/>
                    </a:solidFill>
                  </a:tcPr>
                </a:tc>
                <a:tc>
                  <a:txBody>
                    <a:bodyPr/>
                    <a:lstStyle/>
                    <a:p>
                      <a:pPr algn="ctr"/>
                      <a:r>
                        <a:rPr lang="en-US" sz="1200" dirty="0">
                          <a:solidFill>
                            <a:schemeClr val="bg1"/>
                          </a:solidFill>
                        </a:rPr>
                        <a:t>Time Span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4C22"/>
                    </a:solidFill>
                  </a:tcPr>
                </a:tc>
                <a:tc>
                  <a:txBody>
                    <a:bodyPr/>
                    <a:lstStyle/>
                    <a:p>
                      <a:pPr algn="ctr"/>
                      <a:r>
                        <a:rPr lang="en-US" sz="1200" dirty="0">
                          <a:solidFill>
                            <a:schemeClr val="bg1"/>
                          </a:solidFill>
                        </a:rPr>
                        <a:t>Num. of records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4C22"/>
                    </a:solidFill>
                  </a:tcPr>
                </a:tc>
                <a:tc>
                  <a:txBody>
                    <a:bodyPr/>
                    <a:lstStyle/>
                    <a:p>
                      <a:pPr algn="ctr"/>
                      <a:r>
                        <a:rPr lang="en-US" sz="1200" dirty="0">
                          <a:solidFill>
                            <a:schemeClr val="bg1"/>
                          </a:solidFill>
                        </a:rPr>
                        <a:t>Access </a:t>
                      </a:r>
                    </a:p>
                    <a:p>
                      <a:pPr algn="ctr"/>
                      <a:r>
                        <a:rPr lang="en-US" sz="1200" dirty="0">
                          <a:solidFill>
                            <a:schemeClr val="bg1"/>
                          </a:solidFill>
                        </a:rPr>
                        <a:t>(Y/N)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4C22"/>
                    </a:solidFill>
                  </a:tcPr>
                </a:tc>
                <a:extLst>
                  <a:ext uri="{0D108BD9-81ED-4DB2-BD59-A6C34878D82A}">
                    <a16:rowId xmlns:a16="http://schemas.microsoft.com/office/drawing/2014/main" val="10000"/>
                  </a:ext>
                </a:extLst>
              </a:tr>
              <a:tr h="773112">
                <a:tc>
                  <a:txBody>
                    <a:bodyPr/>
                    <a:lstStyle/>
                    <a:p>
                      <a:pPr marL="0" indent="0">
                        <a:buFont typeface="Arial"/>
                        <a:buNone/>
                      </a:pPr>
                      <a:r>
                        <a:rPr lang="en-US" sz="1200" b="1"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buFont typeface="Arial"/>
                        <a:buNone/>
                      </a:pPr>
                      <a:r>
                        <a:rPr lang="en-US" sz="1200" dirty="0"/>
                        <a:t>DP dataset</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2023-01-17-livingroom/take1/00/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a:buFont typeface="Arial"/>
                        <a:buChar char="•"/>
                      </a:pPr>
                      <a:r>
                        <a:rPr lang="en-US" sz="1200" dirty="0"/>
                        <a:t>Images for pointing recognition and 3D direction estimation in living room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JPG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2023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603810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1B00F-8446-2ABC-D589-69FDAA0E806C}"/>
              </a:ext>
            </a:extLst>
          </p:cNvPr>
          <p:cNvSpPr>
            <a:spLocks noGrp="1"/>
          </p:cNvSpPr>
          <p:nvPr>
            <p:ph type="title"/>
          </p:nvPr>
        </p:nvSpPr>
        <p:spPr/>
        <p:txBody>
          <a:bodyPr/>
          <a:lstStyle/>
          <a:p>
            <a:r>
              <a:rPr lang="en-US" dirty="0"/>
              <a:t>Sample data</a:t>
            </a:r>
          </a:p>
        </p:txBody>
      </p:sp>
      <p:pic>
        <p:nvPicPr>
          <p:cNvPr id="8" name="Picture 7" descr="A computer screen shot of a code&#10;&#10;Description automatically generated">
            <a:extLst>
              <a:ext uri="{FF2B5EF4-FFF2-40B4-BE49-F238E27FC236}">
                <a16:creationId xmlns:a16="http://schemas.microsoft.com/office/drawing/2014/main" id="{83F95E8F-3049-C828-4623-EA7467139268}"/>
              </a:ext>
            </a:extLst>
          </p:cNvPr>
          <p:cNvPicPr>
            <a:picLocks noChangeAspect="1"/>
          </p:cNvPicPr>
          <p:nvPr/>
        </p:nvPicPr>
        <p:blipFill>
          <a:blip r:embed="rId2"/>
          <a:stretch>
            <a:fillRect/>
          </a:stretch>
        </p:blipFill>
        <p:spPr>
          <a:xfrm>
            <a:off x="1290162" y="2028093"/>
            <a:ext cx="2493987" cy="2144248"/>
          </a:xfrm>
          <a:prstGeom prst="rect">
            <a:avLst/>
          </a:prstGeom>
        </p:spPr>
      </p:pic>
      <p:pic>
        <p:nvPicPr>
          <p:cNvPr id="10" name="Picture 9" descr="A screenshot of a computer code&#10;&#10;Description automatically generated">
            <a:extLst>
              <a:ext uri="{FF2B5EF4-FFF2-40B4-BE49-F238E27FC236}">
                <a16:creationId xmlns:a16="http://schemas.microsoft.com/office/drawing/2014/main" id="{668DD39B-5438-90F6-C4ED-E212A6A2FAD5}"/>
              </a:ext>
            </a:extLst>
          </p:cNvPr>
          <p:cNvPicPr>
            <a:picLocks noChangeAspect="1"/>
          </p:cNvPicPr>
          <p:nvPr/>
        </p:nvPicPr>
        <p:blipFill>
          <a:blip r:embed="rId3"/>
          <a:stretch>
            <a:fillRect/>
          </a:stretch>
        </p:blipFill>
        <p:spPr>
          <a:xfrm>
            <a:off x="4891920" y="995370"/>
            <a:ext cx="2188408" cy="2235303"/>
          </a:xfrm>
          <a:prstGeom prst="rect">
            <a:avLst/>
          </a:prstGeom>
        </p:spPr>
      </p:pic>
      <mc:AlternateContent xmlns:mc="http://schemas.openxmlformats.org/markup-compatibility/2006" xmlns:p14="http://schemas.microsoft.com/office/powerpoint/2010/main">
        <mc:Choice Requires="p14">
          <p:contentPart p14:bwMode="auto" r:id="rId4">
            <p14:nvContentPartPr>
              <p14:cNvPr id="19" name="Ink 18">
                <a:extLst>
                  <a:ext uri="{FF2B5EF4-FFF2-40B4-BE49-F238E27FC236}">
                    <a16:creationId xmlns:a16="http://schemas.microsoft.com/office/drawing/2014/main" id="{C4E3B157-7C16-CBA2-5BE8-E0724BE694B2}"/>
                  </a:ext>
                </a:extLst>
              </p14:cNvPr>
              <p14:cNvContentPartPr/>
              <p14:nvPr/>
            </p14:nvContentPartPr>
            <p14:xfrm>
              <a:off x="3721083" y="3498733"/>
              <a:ext cx="360" cy="360"/>
            </p14:xfrm>
          </p:contentPart>
        </mc:Choice>
        <mc:Fallback xmlns="">
          <p:pic>
            <p:nvPicPr>
              <p:cNvPr id="19" name="Ink 18">
                <a:extLst>
                  <a:ext uri="{FF2B5EF4-FFF2-40B4-BE49-F238E27FC236}">
                    <a16:creationId xmlns:a16="http://schemas.microsoft.com/office/drawing/2014/main" id="{C4E3B157-7C16-CBA2-5BE8-E0724BE694B2}"/>
                  </a:ext>
                </a:extLst>
              </p:cNvPr>
              <p:cNvPicPr/>
              <p:nvPr/>
            </p:nvPicPr>
            <p:blipFill>
              <a:blip r:embed="rId5"/>
              <a:stretch>
                <a:fillRect/>
              </a:stretch>
            </p:blipFill>
            <p:spPr>
              <a:xfrm>
                <a:off x="3714963" y="3492613"/>
                <a:ext cx="12600" cy="12600"/>
              </a:xfrm>
              <a:prstGeom prst="rect">
                <a:avLst/>
              </a:prstGeom>
            </p:spPr>
          </p:pic>
        </mc:Fallback>
      </mc:AlternateContent>
      <p:pic>
        <p:nvPicPr>
          <p:cNvPr id="21" name="Picture 20" descr="A screenshot of a computer code&#10;&#10;Description automatically generated">
            <a:extLst>
              <a:ext uri="{FF2B5EF4-FFF2-40B4-BE49-F238E27FC236}">
                <a16:creationId xmlns:a16="http://schemas.microsoft.com/office/drawing/2014/main" id="{A00316BE-3DC8-E320-FC0D-3E9AFAA18163}"/>
              </a:ext>
            </a:extLst>
          </p:cNvPr>
          <p:cNvPicPr>
            <a:picLocks noChangeAspect="1"/>
          </p:cNvPicPr>
          <p:nvPr/>
        </p:nvPicPr>
        <p:blipFill>
          <a:blip r:embed="rId6"/>
          <a:stretch>
            <a:fillRect/>
          </a:stretch>
        </p:blipFill>
        <p:spPr>
          <a:xfrm>
            <a:off x="4891920" y="3575447"/>
            <a:ext cx="1957297" cy="1783160"/>
          </a:xfrm>
          <a:prstGeom prst="rect">
            <a:avLst/>
          </a:prstGeom>
        </p:spPr>
      </p:pic>
      <p:grpSp>
        <p:nvGrpSpPr>
          <p:cNvPr id="28" name="Group 27">
            <a:extLst>
              <a:ext uri="{FF2B5EF4-FFF2-40B4-BE49-F238E27FC236}">
                <a16:creationId xmlns:a16="http://schemas.microsoft.com/office/drawing/2014/main" id="{60CFB20C-7ABA-42EB-2CB8-9DB62CCC28E1}"/>
              </a:ext>
            </a:extLst>
          </p:cNvPr>
          <p:cNvGrpSpPr/>
          <p:nvPr/>
        </p:nvGrpSpPr>
        <p:grpSpPr>
          <a:xfrm>
            <a:off x="3366483" y="1071613"/>
            <a:ext cx="1564920" cy="1602000"/>
            <a:chOff x="3366483" y="1071613"/>
            <a:chExt cx="1564920" cy="1602000"/>
          </a:xfrm>
        </p:grpSpPr>
        <mc:AlternateContent xmlns:mc="http://schemas.openxmlformats.org/markup-compatibility/2006" xmlns:p14="http://schemas.microsoft.com/office/powerpoint/2010/main">
          <mc:Choice Requires="p14">
            <p:contentPart p14:bwMode="auto" r:id="rId7">
              <p14:nvContentPartPr>
                <p14:cNvPr id="26" name="Ink 25">
                  <a:extLst>
                    <a:ext uri="{FF2B5EF4-FFF2-40B4-BE49-F238E27FC236}">
                      <a16:creationId xmlns:a16="http://schemas.microsoft.com/office/drawing/2014/main" id="{FFAFA126-C42F-1683-329D-AE31771749BB}"/>
                    </a:ext>
                  </a:extLst>
                </p14:cNvPr>
                <p14:cNvContentPartPr/>
                <p14:nvPr/>
              </p14:nvContentPartPr>
              <p14:xfrm>
                <a:off x="3366483" y="1077733"/>
                <a:ext cx="1538640" cy="1595880"/>
              </p14:xfrm>
            </p:contentPart>
          </mc:Choice>
          <mc:Fallback xmlns="">
            <p:pic>
              <p:nvPicPr>
                <p:cNvPr id="26" name="Ink 25">
                  <a:extLst>
                    <a:ext uri="{FF2B5EF4-FFF2-40B4-BE49-F238E27FC236}">
                      <a16:creationId xmlns:a16="http://schemas.microsoft.com/office/drawing/2014/main" id="{FFAFA126-C42F-1683-329D-AE31771749BB}"/>
                    </a:ext>
                  </a:extLst>
                </p:cNvPr>
                <p:cNvPicPr/>
                <p:nvPr/>
              </p:nvPicPr>
              <p:blipFill>
                <a:blip r:embed="rId8"/>
                <a:stretch>
                  <a:fillRect/>
                </a:stretch>
              </p:blipFill>
              <p:spPr>
                <a:xfrm>
                  <a:off x="3360363" y="1071613"/>
                  <a:ext cx="1550880" cy="1608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7" name="Ink 26">
                  <a:extLst>
                    <a:ext uri="{FF2B5EF4-FFF2-40B4-BE49-F238E27FC236}">
                      <a16:creationId xmlns:a16="http://schemas.microsoft.com/office/drawing/2014/main" id="{947BF263-3EAB-89CD-5F0B-0AB3F15FA606}"/>
                    </a:ext>
                  </a:extLst>
                </p14:cNvPr>
                <p14:cNvContentPartPr/>
                <p14:nvPr/>
              </p14:nvContentPartPr>
              <p14:xfrm>
                <a:off x="4846803" y="1071613"/>
                <a:ext cx="84600" cy="66960"/>
              </p14:xfrm>
            </p:contentPart>
          </mc:Choice>
          <mc:Fallback xmlns="">
            <p:pic>
              <p:nvPicPr>
                <p:cNvPr id="27" name="Ink 26">
                  <a:extLst>
                    <a:ext uri="{FF2B5EF4-FFF2-40B4-BE49-F238E27FC236}">
                      <a16:creationId xmlns:a16="http://schemas.microsoft.com/office/drawing/2014/main" id="{947BF263-3EAB-89CD-5F0B-0AB3F15FA606}"/>
                    </a:ext>
                  </a:extLst>
                </p:cNvPr>
                <p:cNvPicPr/>
                <p:nvPr/>
              </p:nvPicPr>
              <p:blipFill>
                <a:blip r:embed="rId10"/>
                <a:stretch>
                  <a:fillRect/>
                </a:stretch>
              </p:blipFill>
              <p:spPr>
                <a:xfrm>
                  <a:off x="4840683" y="1065493"/>
                  <a:ext cx="96840" cy="79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7E5F13AF-DE41-3C85-08C4-39A70403BC74}"/>
                  </a:ext>
                </a:extLst>
              </p14:cNvPr>
              <p14:cNvContentPartPr/>
              <p14:nvPr/>
            </p14:nvContentPartPr>
            <p14:xfrm>
              <a:off x="3355683" y="3150613"/>
              <a:ext cx="1524240" cy="653760"/>
            </p14:xfrm>
          </p:contentPart>
        </mc:Choice>
        <mc:Fallback xmlns="">
          <p:pic>
            <p:nvPicPr>
              <p:cNvPr id="29" name="Ink 28">
                <a:extLst>
                  <a:ext uri="{FF2B5EF4-FFF2-40B4-BE49-F238E27FC236}">
                    <a16:creationId xmlns:a16="http://schemas.microsoft.com/office/drawing/2014/main" id="{7E5F13AF-DE41-3C85-08C4-39A70403BC74}"/>
                  </a:ext>
                </a:extLst>
              </p:cNvPr>
              <p:cNvPicPr/>
              <p:nvPr/>
            </p:nvPicPr>
            <p:blipFill>
              <a:blip r:embed="rId12"/>
              <a:stretch>
                <a:fillRect/>
              </a:stretch>
            </p:blipFill>
            <p:spPr>
              <a:xfrm>
                <a:off x="3349563" y="3144493"/>
                <a:ext cx="1536480" cy="666000"/>
              </a:xfrm>
              <a:prstGeom prst="rect">
                <a:avLst/>
              </a:prstGeom>
            </p:spPr>
          </p:pic>
        </mc:Fallback>
      </mc:AlternateContent>
    </p:spTree>
    <p:extLst>
      <p:ext uri="{BB962C8B-B14F-4D97-AF65-F5344CB8AC3E}">
        <p14:creationId xmlns:p14="http://schemas.microsoft.com/office/powerpoint/2010/main" val="699674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CBB513-D5DF-9D3A-340E-612E2CBF220D}"/>
              </a:ext>
            </a:extLst>
          </p:cNvPr>
          <p:cNvSpPr>
            <a:spLocks noGrp="1"/>
          </p:cNvSpPr>
          <p:nvPr>
            <p:ph type="title"/>
          </p:nvPr>
        </p:nvSpPr>
        <p:spPr/>
        <p:txBody>
          <a:bodyPr/>
          <a:lstStyle/>
          <a:p>
            <a:r>
              <a:rPr lang="en-US" dirty="0"/>
              <a:t>Sample data (</a:t>
            </a:r>
            <a:r>
              <a:rPr lang="en-US" dirty="0" err="1"/>
              <a:t>cont</a:t>
            </a:r>
            <a:r>
              <a:rPr lang="en-US" dirty="0"/>
              <a:t>)</a:t>
            </a:r>
          </a:p>
        </p:txBody>
      </p:sp>
      <p:pic>
        <p:nvPicPr>
          <p:cNvPr id="6" name="Picture 5" descr="A screenshot of a computer&#10;&#10;Description automatically generated">
            <a:extLst>
              <a:ext uri="{FF2B5EF4-FFF2-40B4-BE49-F238E27FC236}">
                <a16:creationId xmlns:a16="http://schemas.microsoft.com/office/drawing/2014/main" id="{D4033F99-2C46-3F08-9329-3BF263D15A47}"/>
              </a:ext>
            </a:extLst>
          </p:cNvPr>
          <p:cNvPicPr>
            <a:picLocks noChangeAspect="1"/>
          </p:cNvPicPr>
          <p:nvPr/>
        </p:nvPicPr>
        <p:blipFill>
          <a:blip r:embed="rId2"/>
          <a:stretch>
            <a:fillRect/>
          </a:stretch>
        </p:blipFill>
        <p:spPr>
          <a:xfrm>
            <a:off x="1887165" y="1451165"/>
            <a:ext cx="4053192" cy="2511235"/>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26B72B25-7717-5EA7-564E-E4403C8927F3}"/>
              </a:ext>
            </a:extLst>
          </p:cNvPr>
          <p:cNvPicPr>
            <a:picLocks noChangeAspect="1"/>
          </p:cNvPicPr>
          <p:nvPr/>
        </p:nvPicPr>
        <p:blipFill>
          <a:blip r:embed="rId3"/>
          <a:stretch>
            <a:fillRect/>
          </a:stretch>
        </p:blipFill>
        <p:spPr>
          <a:xfrm>
            <a:off x="1509547" y="4351505"/>
            <a:ext cx="5147414" cy="835817"/>
          </a:xfrm>
          <a:prstGeom prst="rect">
            <a:avLst/>
          </a:prstGeom>
        </p:spPr>
      </p:pic>
    </p:spTree>
    <p:extLst>
      <p:ext uri="{BB962C8B-B14F-4D97-AF65-F5344CB8AC3E}">
        <p14:creationId xmlns:p14="http://schemas.microsoft.com/office/powerpoint/2010/main" val="3556271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in different poses&#10;&#10;Description automatically generated">
            <a:extLst>
              <a:ext uri="{FF2B5EF4-FFF2-40B4-BE49-F238E27FC236}">
                <a16:creationId xmlns:a16="http://schemas.microsoft.com/office/drawing/2014/main" id="{3814C600-048C-4736-572A-358E7F881BB0}"/>
              </a:ext>
            </a:extLst>
          </p:cNvPr>
          <p:cNvPicPr>
            <a:picLocks noChangeAspect="1"/>
          </p:cNvPicPr>
          <p:nvPr/>
        </p:nvPicPr>
        <p:blipFill rotWithShape="1">
          <a:blip r:embed="rId2"/>
          <a:srcRect t="6589" r="1" b="20322"/>
          <a:stretch/>
        </p:blipFill>
        <p:spPr>
          <a:xfrm>
            <a:off x="699247" y="1312801"/>
            <a:ext cx="7745505" cy="3170264"/>
          </a:xfrm>
          <a:prstGeom prst="rect">
            <a:avLst/>
          </a:prstGeom>
          <a:noFill/>
        </p:spPr>
      </p:pic>
    </p:spTree>
    <p:extLst>
      <p:ext uri="{BB962C8B-B14F-4D97-AF65-F5344CB8AC3E}">
        <p14:creationId xmlns:p14="http://schemas.microsoft.com/office/powerpoint/2010/main" val="3227188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7836CC-FD00-C345-BAEB-837501B6C1B7}"/>
              </a:ext>
            </a:extLst>
          </p:cNvPr>
          <p:cNvSpPr>
            <a:spLocks noGrp="1"/>
          </p:cNvSpPr>
          <p:nvPr>
            <p:ph type="title"/>
          </p:nvPr>
        </p:nvSpPr>
        <p:spPr>
          <a:xfrm>
            <a:off x="400050" y="266286"/>
            <a:ext cx="8606790" cy="645437"/>
          </a:xfrm>
        </p:spPr>
        <p:txBody>
          <a:bodyPr/>
          <a:lstStyle/>
          <a:p>
            <a:r>
              <a:rPr lang="en-US" sz="3600" dirty="0"/>
              <a:t>Advisor Feedback Status</a:t>
            </a:r>
          </a:p>
        </p:txBody>
      </p:sp>
      <p:graphicFrame>
        <p:nvGraphicFramePr>
          <p:cNvPr id="7" name="Table 6">
            <a:extLst>
              <a:ext uri="{FF2B5EF4-FFF2-40B4-BE49-F238E27FC236}">
                <a16:creationId xmlns:a16="http://schemas.microsoft.com/office/drawing/2014/main" id="{FCB986D8-CDF8-7747-9C79-167166675EFB}"/>
              </a:ext>
            </a:extLst>
          </p:cNvPr>
          <p:cNvGraphicFramePr>
            <a:graphicFrameLocks noGrp="1"/>
          </p:cNvGraphicFramePr>
          <p:nvPr>
            <p:extLst>
              <p:ext uri="{D42A27DB-BD31-4B8C-83A1-F6EECF244321}">
                <p14:modId xmlns:p14="http://schemas.microsoft.com/office/powerpoint/2010/main" val="2504803405"/>
              </p:ext>
            </p:extLst>
          </p:nvPr>
        </p:nvGraphicFramePr>
        <p:xfrm>
          <a:off x="400050" y="1142997"/>
          <a:ext cx="7924800" cy="3428813"/>
        </p:xfrm>
        <a:graphic>
          <a:graphicData uri="http://schemas.openxmlformats.org/drawingml/2006/table">
            <a:tbl>
              <a:tblPr firstRow="1" bandRow="1">
                <a:tableStyleId>{5C22544A-7EE6-4342-B048-85BDC9FD1C3A}</a:tableStyleId>
              </a:tblPr>
              <a:tblGrid>
                <a:gridCol w="7924800">
                  <a:extLst>
                    <a:ext uri="{9D8B030D-6E8A-4147-A177-3AD203B41FA5}">
                      <a16:colId xmlns:a16="http://schemas.microsoft.com/office/drawing/2014/main" val="20000"/>
                    </a:ext>
                  </a:extLst>
                </a:gridCol>
              </a:tblGrid>
              <a:tr h="316724">
                <a:tc>
                  <a:txBody>
                    <a:bodyPr/>
                    <a:lstStyle/>
                    <a:p>
                      <a:r>
                        <a:rPr lang="en-US" sz="1200" dirty="0"/>
                        <a:t>Advisor Feedback Status</a:t>
                      </a:r>
                    </a:p>
                  </a:txBody>
                  <a:tcPr/>
                </a:tc>
                <a:extLst>
                  <a:ext uri="{0D108BD9-81ED-4DB2-BD59-A6C34878D82A}">
                    <a16:rowId xmlns:a16="http://schemas.microsoft.com/office/drawing/2014/main" val="10000"/>
                  </a:ext>
                </a:extLst>
              </a:tr>
              <a:tr h="304991">
                <a:tc>
                  <a:txBody>
                    <a:bodyPr/>
                    <a:lstStyle/>
                    <a:p>
                      <a:r>
                        <a:rPr lang="en-US" sz="1200" dirty="0"/>
                        <a:t>1.  </a:t>
                      </a:r>
                      <a:r>
                        <a:rPr lang="en-US" sz="1100" b="0" i="0" kern="1200" dirty="0">
                          <a:solidFill>
                            <a:schemeClr val="dk1"/>
                          </a:solidFill>
                          <a:effectLst/>
                          <a:latin typeface="+mn-lt"/>
                          <a:ea typeface="+mn-ea"/>
                          <a:cs typeface="+mn-cs"/>
                        </a:rPr>
                        <a:t>Delete “when needed” from the issue statement.</a:t>
                      </a:r>
                    </a:p>
                    <a:p>
                      <a:r>
                        <a:rPr lang="en-US" sz="1100" b="0" i="0" kern="1200" dirty="0">
                          <a:solidFill>
                            <a:schemeClr val="dk1"/>
                          </a:solidFill>
                          <a:effectLst/>
                          <a:latin typeface="+mn-lt"/>
                          <a:ea typeface="+mn-ea"/>
                          <a:cs typeface="+mn-cs"/>
                        </a:rPr>
                        <a:t>·   For the next time please clearly state the novelty of the research. Please develop a slide that clearly shows what are existing models and how they are being changed or what new models are being developed. </a:t>
                      </a:r>
                    </a:p>
                  </a:txBody>
                  <a:tcPr/>
                </a:tc>
                <a:extLst>
                  <a:ext uri="{0D108BD9-81ED-4DB2-BD59-A6C34878D82A}">
                    <a16:rowId xmlns:a16="http://schemas.microsoft.com/office/drawing/2014/main" val="10001"/>
                  </a:ext>
                </a:extLst>
              </a:tr>
              <a:tr h="340182">
                <a:tc>
                  <a:txBody>
                    <a:bodyPr/>
                    <a:lstStyle/>
                    <a:p>
                      <a:r>
                        <a:rPr lang="en-US" sz="1200" baseline="0" dirty="0"/>
                        <a:t>  &gt;&gt; Slide was updated according to the feedback.</a:t>
                      </a:r>
                      <a:endParaRPr lang="en-US" sz="1200" dirty="0"/>
                    </a:p>
                  </a:txBody>
                  <a:tcPr/>
                </a:tc>
                <a:extLst>
                  <a:ext uri="{0D108BD9-81ED-4DB2-BD59-A6C34878D82A}">
                    <a16:rowId xmlns:a16="http://schemas.microsoft.com/office/drawing/2014/main" val="10002"/>
                  </a:ext>
                </a:extLst>
              </a:tr>
              <a:tr h="304991">
                <a:tc>
                  <a:txBody>
                    <a:bodyPr/>
                    <a:lstStyle/>
                    <a:p>
                      <a:r>
                        <a:rPr lang="en-US" sz="1200" dirty="0"/>
                        <a:t>2.  &lt;Advisor feedback&gt;</a:t>
                      </a:r>
                    </a:p>
                  </a:txBody>
                  <a:tcPr/>
                </a:tc>
                <a:extLst>
                  <a:ext uri="{0D108BD9-81ED-4DB2-BD59-A6C34878D82A}">
                    <a16:rowId xmlns:a16="http://schemas.microsoft.com/office/drawing/2014/main" val="10003"/>
                  </a:ext>
                </a:extLst>
              </a:tr>
              <a:tr h="316721">
                <a:tc>
                  <a:txBody>
                    <a:bodyPr/>
                    <a:lstStyle/>
                    <a:p>
                      <a:r>
                        <a:rPr lang="en-US" sz="1200" baseline="0" dirty="0"/>
                        <a:t>   &lt;How it was resolved&gt;</a:t>
                      </a:r>
                      <a:endParaRPr lang="en-US" sz="1200" dirty="0"/>
                    </a:p>
                  </a:txBody>
                  <a:tcPr/>
                </a:tc>
                <a:extLst>
                  <a:ext uri="{0D108BD9-81ED-4DB2-BD59-A6C34878D82A}">
                    <a16:rowId xmlns:a16="http://schemas.microsoft.com/office/drawing/2014/main" val="10004"/>
                  </a:ext>
                </a:extLst>
              </a:tr>
              <a:tr h="328452">
                <a:tc>
                  <a:txBody>
                    <a:bodyPr/>
                    <a:lstStyle/>
                    <a:p>
                      <a:r>
                        <a:rPr lang="en-US" sz="1200" dirty="0"/>
                        <a:t>3.  &lt;Advisor feedback&gt;</a:t>
                      </a:r>
                    </a:p>
                  </a:txBody>
                  <a:tcPr/>
                </a:tc>
                <a:extLst>
                  <a:ext uri="{0D108BD9-81ED-4DB2-BD59-A6C34878D82A}">
                    <a16:rowId xmlns:a16="http://schemas.microsoft.com/office/drawing/2014/main" val="10005"/>
                  </a:ext>
                </a:extLst>
              </a:tr>
              <a:tr h="316721">
                <a:tc>
                  <a:txBody>
                    <a:bodyPr/>
                    <a:lstStyle/>
                    <a:p>
                      <a:r>
                        <a:rPr lang="en-US" sz="1200" baseline="0" dirty="0"/>
                        <a:t>   &lt;How it was resolved&gt;</a:t>
                      </a:r>
                      <a:endParaRPr lang="en-US" sz="1200" dirty="0"/>
                    </a:p>
                  </a:txBody>
                  <a:tcPr/>
                </a:tc>
                <a:extLst>
                  <a:ext uri="{0D108BD9-81ED-4DB2-BD59-A6C34878D82A}">
                    <a16:rowId xmlns:a16="http://schemas.microsoft.com/office/drawing/2014/main" val="10006"/>
                  </a:ext>
                </a:extLst>
              </a:tr>
              <a:tr h="316721">
                <a:tc>
                  <a:txBody>
                    <a:bodyPr/>
                    <a:lstStyle/>
                    <a:p>
                      <a:r>
                        <a:rPr lang="en-US" sz="1200" dirty="0"/>
                        <a:t>4.  &lt;Advisor feedback&gt;</a:t>
                      </a:r>
                    </a:p>
                  </a:txBody>
                  <a:tcPr/>
                </a:tc>
                <a:extLst>
                  <a:ext uri="{0D108BD9-81ED-4DB2-BD59-A6C34878D82A}">
                    <a16:rowId xmlns:a16="http://schemas.microsoft.com/office/drawing/2014/main" val="10007"/>
                  </a:ext>
                </a:extLst>
              </a:tr>
              <a:tr h="578701">
                <a:tc>
                  <a:txBody>
                    <a:bodyPr/>
                    <a:lstStyle/>
                    <a:p>
                      <a:r>
                        <a:rPr lang="en-US" sz="1200" baseline="0" dirty="0"/>
                        <a:t>   &lt;How it was resolved&gt;</a:t>
                      </a:r>
                      <a:endParaRPr lang="en-US" sz="1200"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6743485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CD69C6-D292-56BF-AD88-B7EAB42AAE5B}"/>
              </a:ext>
            </a:extLst>
          </p:cNvPr>
          <p:cNvSpPr>
            <a:spLocks noGrp="1"/>
          </p:cNvSpPr>
          <p:nvPr>
            <p:ph type="title"/>
          </p:nvPr>
        </p:nvSpPr>
        <p:spPr/>
        <p:txBody>
          <a:bodyPr/>
          <a:lstStyle/>
          <a:p>
            <a:r>
              <a:rPr lang="en-US" dirty="0"/>
              <a:t>PKU-MMD</a:t>
            </a:r>
          </a:p>
        </p:txBody>
      </p:sp>
      <p:pic>
        <p:nvPicPr>
          <p:cNvPr id="5" name="Picture 4" descr="A collage of people in a room&#10;&#10;Description automatically generated">
            <a:extLst>
              <a:ext uri="{FF2B5EF4-FFF2-40B4-BE49-F238E27FC236}">
                <a16:creationId xmlns:a16="http://schemas.microsoft.com/office/drawing/2014/main" id="{284C9F35-AEB1-F407-7208-29AC684868D2}"/>
              </a:ext>
            </a:extLst>
          </p:cNvPr>
          <p:cNvPicPr>
            <a:picLocks noChangeAspect="1"/>
          </p:cNvPicPr>
          <p:nvPr/>
        </p:nvPicPr>
        <p:blipFill>
          <a:blip r:embed="rId2"/>
          <a:stretch>
            <a:fillRect/>
          </a:stretch>
        </p:blipFill>
        <p:spPr>
          <a:xfrm>
            <a:off x="680421" y="1624406"/>
            <a:ext cx="7772400" cy="2719442"/>
          </a:xfrm>
          <a:prstGeom prst="rect">
            <a:avLst/>
          </a:prstGeom>
        </p:spPr>
      </p:pic>
    </p:spTree>
    <p:extLst>
      <p:ext uri="{BB962C8B-B14F-4D97-AF65-F5344CB8AC3E}">
        <p14:creationId xmlns:p14="http://schemas.microsoft.com/office/powerpoint/2010/main" val="3722979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BCEAA08-A6FB-43A3-8260-5DF104A5B19C}"/>
              </a:ext>
            </a:extLst>
          </p:cNvPr>
          <p:cNvSpPr/>
          <p:nvPr/>
        </p:nvSpPr>
        <p:spPr>
          <a:xfrm>
            <a:off x="132754" y="547289"/>
            <a:ext cx="2247981" cy="991118"/>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100" b="1" dirty="0">
                <a:solidFill>
                  <a:schemeClr val="tx1"/>
                </a:solidFill>
              </a:rPr>
              <a:t>1. Collect Image Data</a:t>
            </a:r>
          </a:p>
          <a:p>
            <a:pPr marL="171450" indent="-171450">
              <a:buFont typeface="Arial" panose="020B0604020202020204" pitchFamily="34" charset="0"/>
              <a:buChar char="•"/>
            </a:pPr>
            <a:r>
              <a:rPr lang="en-US" sz="1100" dirty="0">
                <a:solidFill>
                  <a:schemeClr val="tx1"/>
                </a:solidFill>
              </a:rPr>
              <a:t>Gather datasets required for model training</a:t>
            </a:r>
          </a:p>
          <a:p>
            <a:pPr marL="171450" indent="-171450">
              <a:buFont typeface="Arial" panose="020B0604020202020204" pitchFamily="34" charset="0"/>
              <a:buChar char="•"/>
            </a:pPr>
            <a:r>
              <a:rPr lang="en-US" sz="1100" b="1" dirty="0">
                <a:solidFill>
                  <a:schemeClr val="tx1"/>
                </a:solidFill>
              </a:rPr>
              <a:t>Tools:</a:t>
            </a:r>
            <a:r>
              <a:rPr lang="en-US" sz="1100" dirty="0">
                <a:solidFill>
                  <a:schemeClr val="tx1"/>
                </a:solidFill>
              </a:rPr>
              <a:t> Python, AWS S3, </a:t>
            </a:r>
            <a:r>
              <a:rPr lang="en-US" sz="1100" dirty="0" err="1">
                <a:solidFill>
                  <a:schemeClr val="tx1"/>
                </a:solidFill>
              </a:rPr>
              <a:t>SageMaker</a:t>
            </a:r>
            <a:r>
              <a:rPr lang="en-US" sz="1100" dirty="0">
                <a:solidFill>
                  <a:schemeClr val="tx1"/>
                </a:solidFill>
              </a:rPr>
              <a:t>, EC2 required</a:t>
            </a:r>
          </a:p>
        </p:txBody>
      </p:sp>
      <p:sp>
        <p:nvSpPr>
          <p:cNvPr id="28" name="Rectangle 27">
            <a:extLst>
              <a:ext uri="{FF2B5EF4-FFF2-40B4-BE49-F238E27FC236}">
                <a16:creationId xmlns:a16="http://schemas.microsoft.com/office/drawing/2014/main" id="{1E7181EA-433A-4D1B-B26D-E007C799EB75}"/>
              </a:ext>
            </a:extLst>
          </p:cNvPr>
          <p:cNvSpPr/>
          <p:nvPr/>
        </p:nvSpPr>
        <p:spPr>
          <a:xfrm>
            <a:off x="2632728" y="525759"/>
            <a:ext cx="2116765" cy="1249208"/>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000" b="1" dirty="0">
                <a:solidFill>
                  <a:schemeClr val="tx1"/>
                </a:solidFill>
              </a:rPr>
              <a:t>2. Pre-Process Data</a:t>
            </a:r>
          </a:p>
          <a:p>
            <a:pPr marL="171450" indent="-171450">
              <a:buFont typeface="Arial" panose="020B0604020202020204" pitchFamily="34" charset="0"/>
              <a:buChar char="•"/>
            </a:pPr>
            <a:r>
              <a:rPr lang="en-US" sz="1000" dirty="0">
                <a:solidFill>
                  <a:schemeClr val="tx1"/>
                </a:solidFill>
              </a:rPr>
              <a:t>Filter data to include persons in sitting positions only.</a:t>
            </a:r>
          </a:p>
          <a:p>
            <a:pPr marL="171450" indent="-171450">
              <a:buFont typeface="Arial" panose="020B0604020202020204" pitchFamily="34" charset="0"/>
              <a:buChar char="•"/>
            </a:pPr>
            <a:r>
              <a:rPr lang="en-US" sz="1000" dirty="0">
                <a:solidFill>
                  <a:schemeClr val="tx1"/>
                </a:solidFill>
              </a:rPr>
              <a:t>Separate data into training, test, and validation sets.</a:t>
            </a:r>
          </a:p>
          <a:p>
            <a:pPr marL="171450" indent="-171450">
              <a:buFont typeface="Arial" panose="020B0604020202020204" pitchFamily="34" charset="0"/>
              <a:buChar char="•"/>
            </a:pPr>
            <a:r>
              <a:rPr lang="en-US" sz="1000" b="1" dirty="0">
                <a:solidFill>
                  <a:schemeClr val="tx1"/>
                </a:solidFill>
              </a:rPr>
              <a:t>Tools:</a:t>
            </a:r>
            <a:r>
              <a:rPr lang="en-US" sz="1000" dirty="0">
                <a:solidFill>
                  <a:schemeClr val="tx1"/>
                </a:solidFill>
              </a:rPr>
              <a:t> Python, </a:t>
            </a:r>
            <a:r>
              <a:rPr lang="en-US" sz="1000" dirty="0" err="1">
                <a:solidFill>
                  <a:schemeClr val="tx1"/>
                </a:solidFill>
              </a:rPr>
              <a:t>SageMaker</a:t>
            </a:r>
            <a:r>
              <a:rPr lang="en-US" sz="1000" dirty="0">
                <a:solidFill>
                  <a:schemeClr val="tx1"/>
                </a:solidFill>
              </a:rPr>
              <a:t>, S3, Spark, EC2</a:t>
            </a:r>
          </a:p>
        </p:txBody>
      </p:sp>
      <p:sp>
        <p:nvSpPr>
          <p:cNvPr id="29" name="Rectangle 28">
            <a:extLst>
              <a:ext uri="{FF2B5EF4-FFF2-40B4-BE49-F238E27FC236}">
                <a16:creationId xmlns:a16="http://schemas.microsoft.com/office/drawing/2014/main" id="{3992108B-7B90-41CC-B337-F8A4844B976F}"/>
              </a:ext>
            </a:extLst>
          </p:cNvPr>
          <p:cNvSpPr/>
          <p:nvPr/>
        </p:nvSpPr>
        <p:spPr>
          <a:xfrm>
            <a:off x="5052223" y="547289"/>
            <a:ext cx="1641508" cy="1093382"/>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000" b="1" dirty="0">
                <a:solidFill>
                  <a:schemeClr val="tx1"/>
                </a:solidFill>
              </a:rPr>
              <a:t>3. Build and train the custom </a:t>
            </a:r>
            <a:r>
              <a:rPr lang="en-US" sz="1000" b="1" dirty="0" err="1">
                <a:solidFill>
                  <a:schemeClr val="tx1"/>
                </a:solidFill>
              </a:rPr>
              <a:t>DeePoint</a:t>
            </a:r>
            <a:r>
              <a:rPr lang="en-US" sz="1000" b="1" dirty="0">
                <a:solidFill>
                  <a:schemeClr val="tx1"/>
                </a:solidFill>
              </a:rPr>
              <a:t> Model</a:t>
            </a:r>
          </a:p>
          <a:p>
            <a:pPr marL="119063" indent="-119063">
              <a:buFont typeface="Arial" panose="020B0604020202020204" pitchFamily="34" charset="0"/>
              <a:buChar char="•"/>
            </a:pPr>
            <a:r>
              <a:rPr lang="en-US" sz="1000" b="1" dirty="0">
                <a:solidFill>
                  <a:schemeClr val="tx1"/>
                </a:solidFill>
              </a:rPr>
              <a:t>Train model with pre-processed training dataset</a:t>
            </a:r>
          </a:p>
          <a:p>
            <a:pPr marL="119063" indent="-119063">
              <a:buFont typeface="Arial" panose="020B0604020202020204" pitchFamily="34" charset="0"/>
              <a:buChar char="•"/>
            </a:pPr>
            <a:r>
              <a:rPr lang="en-US" sz="1000" b="1" dirty="0">
                <a:solidFill>
                  <a:schemeClr val="tx1"/>
                </a:solidFill>
              </a:rPr>
              <a:t>Tools:</a:t>
            </a:r>
            <a:r>
              <a:rPr lang="en-US" sz="1000" dirty="0">
                <a:solidFill>
                  <a:schemeClr val="tx1"/>
                </a:solidFill>
              </a:rPr>
              <a:t> Python, </a:t>
            </a:r>
            <a:r>
              <a:rPr lang="en-US" sz="1000" dirty="0" err="1">
                <a:solidFill>
                  <a:schemeClr val="tx1"/>
                </a:solidFill>
              </a:rPr>
              <a:t>SageMaker</a:t>
            </a:r>
            <a:r>
              <a:rPr lang="en-US" sz="1000" dirty="0">
                <a:solidFill>
                  <a:schemeClr val="tx1"/>
                </a:solidFill>
              </a:rPr>
              <a:t>, </a:t>
            </a:r>
            <a:r>
              <a:rPr lang="en-US" sz="1000" dirty="0" err="1">
                <a:solidFill>
                  <a:schemeClr val="tx1"/>
                </a:solidFill>
              </a:rPr>
              <a:t>PyTorch</a:t>
            </a:r>
            <a:endParaRPr lang="en-US" sz="1000" dirty="0">
              <a:solidFill>
                <a:schemeClr val="tx1"/>
              </a:solidFill>
            </a:endParaRPr>
          </a:p>
        </p:txBody>
      </p:sp>
      <p:sp>
        <p:nvSpPr>
          <p:cNvPr id="30" name="Rectangle 29">
            <a:extLst>
              <a:ext uri="{FF2B5EF4-FFF2-40B4-BE49-F238E27FC236}">
                <a16:creationId xmlns:a16="http://schemas.microsoft.com/office/drawing/2014/main" id="{0AC8B8B8-AC64-4C71-BCFF-4875906221C0}"/>
              </a:ext>
            </a:extLst>
          </p:cNvPr>
          <p:cNvSpPr/>
          <p:nvPr/>
        </p:nvSpPr>
        <p:spPr>
          <a:xfrm>
            <a:off x="387740" y="2053553"/>
            <a:ext cx="1843682" cy="1407708"/>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000" b="1" dirty="0">
                <a:solidFill>
                  <a:schemeClr val="tx1"/>
                </a:solidFill>
              </a:rPr>
              <a:t>5. Setup point-cloud objects pre-train model</a:t>
            </a:r>
          </a:p>
          <a:p>
            <a:pPr marL="171450" indent="-171450">
              <a:buFont typeface="Arial" panose="020B0604020202020204" pitchFamily="34" charset="0"/>
              <a:buChar char="•"/>
            </a:pPr>
            <a:r>
              <a:rPr lang="en-US" sz="1000" dirty="0">
                <a:solidFill>
                  <a:schemeClr val="tx1"/>
                </a:solidFill>
              </a:rPr>
              <a:t>Prepare 3D point cloud object model</a:t>
            </a:r>
          </a:p>
          <a:p>
            <a:pPr marL="171450" indent="-171450">
              <a:buFont typeface="Arial" panose="020B0604020202020204" pitchFamily="34" charset="0"/>
              <a:buChar char="•"/>
            </a:pPr>
            <a:r>
              <a:rPr lang="en-US" sz="1000" b="1" dirty="0">
                <a:solidFill>
                  <a:schemeClr val="tx1"/>
                </a:solidFill>
              </a:rPr>
              <a:t>Tools:</a:t>
            </a:r>
            <a:r>
              <a:rPr lang="en-US" sz="1000" dirty="0">
                <a:solidFill>
                  <a:schemeClr val="tx1"/>
                </a:solidFill>
              </a:rPr>
              <a:t> Python, </a:t>
            </a:r>
            <a:r>
              <a:rPr lang="en-US" sz="1000" dirty="0" err="1">
                <a:solidFill>
                  <a:schemeClr val="tx1"/>
                </a:solidFill>
              </a:rPr>
              <a:t>Pytorch</a:t>
            </a:r>
            <a:r>
              <a:rPr lang="en-US" sz="1000" dirty="0">
                <a:solidFill>
                  <a:schemeClr val="tx1"/>
                </a:solidFill>
              </a:rPr>
              <a:t>, </a:t>
            </a:r>
            <a:r>
              <a:rPr lang="en-US" sz="1000" dirty="0" err="1">
                <a:solidFill>
                  <a:schemeClr val="tx1"/>
                </a:solidFill>
              </a:rPr>
              <a:t>Sagemaker</a:t>
            </a:r>
            <a:endParaRPr lang="en-US" sz="1000" dirty="0">
              <a:solidFill>
                <a:schemeClr val="tx1"/>
              </a:solidFill>
            </a:endParaRPr>
          </a:p>
          <a:p>
            <a:endParaRPr lang="en-US" sz="1100" dirty="0">
              <a:solidFill>
                <a:schemeClr val="tx1"/>
              </a:solidFill>
            </a:endParaRPr>
          </a:p>
        </p:txBody>
      </p:sp>
      <p:sp>
        <p:nvSpPr>
          <p:cNvPr id="32" name="Rectangle 31">
            <a:extLst>
              <a:ext uri="{FF2B5EF4-FFF2-40B4-BE49-F238E27FC236}">
                <a16:creationId xmlns:a16="http://schemas.microsoft.com/office/drawing/2014/main" id="{3CEB65C0-53E2-4F20-8703-7D5905F39D9E}"/>
              </a:ext>
            </a:extLst>
          </p:cNvPr>
          <p:cNvSpPr/>
          <p:nvPr/>
        </p:nvSpPr>
        <p:spPr>
          <a:xfrm>
            <a:off x="2999877" y="2140585"/>
            <a:ext cx="2052346" cy="1248626"/>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000" b="1" dirty="0">
                <a:solidFill>
                  <a:schemeClr val="tx1"/>
                </a:solidFill>
              </a:rPr>
              <a:t>6. Build 3D object classification and intersection algorithm based on point-cloud</a:t>
            </a:r>
          </a:p>
          <a:p>
            <a:pPr marL="171450" indent="-171450">
              <a:buFont typeface="Arial" panose="020B0604020202020204" pitchFamily="34" charset="0"/>
              <a:buChar char="•"/>
            </a:pPr>
            <a:r>
              <a:rPr lang="en-US" sz="1000" dirty="0">
                <a:solidFill>
                  <a:schemeClr val="tx1"/>
                </a:solidFill>
              </a:rPr>
              <a:t>Prepare a geometry calculation module to calculate the intersection</a:t>
            </a:r>
          </a:p>
          <a:p>
            <a:pPr marL="171450" indent="-171450">
              <a:buFont typeface="Arial" panose="020B0604020202020204" pitchFamily="34" charset="0"/>
              <a:buChar char="•"/>
            </a:pPr>
            <a:r>
              <a:rPr lang="en-US" sz="1000" b="1" dirty="0">
                <a:solidFill>
                  <a:schemeClr val="tx1"/>
                </a:solidFill>
              </a:rPr>
              <a:t>Tools:</a:t>
            </a:r>
            <a:r>
              <a:rPr lang="en-US" sz="1000" dirty="0">
                <a:solidFill>
                  <a:schemeClr val="tx1"/>
                </a:solidFill>
              </a:rPr>
              <a:t> Python, </a:t>
            </a:r>
            <a:r>
              <a:rPr lang="en-US" sz="1000" dirty="0" err="1">
                <a:solidFill>
                  <a:schemeClr val="tx1"/>
                </a:solidFill>
              </a:rPr>
              <a:t>Numpy</a:t>
            </a:r>
            <a:endParaRPr lang="en-US" sz="1000" dirty="0">
              <a:solidFill>
                <a:schemeClr val="tx1"/>
              </a:solidFill>
            </a:endParaRPr>
          </a:p>
          <a:p>
            <a:endParaRPr lang="en-US" sz="1100" dirty="0">
              <a:solidFill>
                <a:schemeClr val="tx1"/>
              </a:solidFill>
            </a:endParaRPr>
          </a:p>
        </p:txBody>
      </p:sp>
      <p:sp>
        <p:nvSpPr>
          <p:cNvPr id="33" name="Rectangle 32">
            <a:extLst>
              <a:ext uri="{FF2B5EF4-FFF2-40B4-BE49-F238E27FC236}">
                <a16:creationId xmlns:a16="http://schemas.microsoft.com/office/drawing/2014/main" id="{9600394A-7D21-4D76-93B9-5A4057739515}"/>
              </a:ext>
            </a:extLst>
          </p:cNvPr>
          <p:cNvSpPr/>
          <p:nvPr/>
        </p:nvSpPr>
        <p:spPr>
          <a:xfrm>
            <a:off x="5897140" y="2120793"/>
            <a:ext cx="2198641" cy="1269030"/>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000" b="1" dirty="0">
                <a:solidFill>
                  <a:schemeClr val="tx1"/>
                </a:solidFill>
              </a:rPr>
              <a:t>7. Eval pointing object classification with the object </a:t>
            </a:r>
            <a:r>
              <a:rPr lang="en-US" sz="1000" b="1" u="sng" dirty="0">
                <a:solidFill>
                  <a:schemeClr val="tx1"/>
                </a:solidFill>
              </a:rPr>
              <a:t>point cloud </a:t>
            </a:r>
            <a:r>
              <a:rPr lang="en-US" sz="1000" b="1" dirty="0">
                <a:solidFill>
                  <a:schemeClr val="tx1"/>
                </a:solidFill>
              </a:rPr>
              <a:t>and collect results </a:t>
            </a:r>
          </a:p>
          <a:p>
            <a:pPr marL="171450" indent="-171450">
              <a:buFont typeface="Arial" panose="020B0604020202020204" pitchFamily="34" charset="0"/>
              <a:buChar char="•"/>
            </a:pPr>
            <a:r>
              <a:rPr lang="en-US" sz="1000" dirty="0">
                <a:solidFill>
                  <a:schemeClr val="tx1"/>
                </a:solidFill>
              </a:rPr>
              <a:t>Run pipeline with test dataset</a:t>
            </a:r>
          </a:p>
          <a:p>
            <a:pPr marL="171450" indent="-171450">
              <a:buFont typeface="Arial" panose="020B0604020202020204" pitchFamily="34" charset="0"/>
              <a:buChar char="•"/>
            </a:pPr>
            <a:r>
              <a:rPr lang="en-US" sz="1000" dirty="0">
                <a:solidFill>
                  <a:schemeClr val="tx1"/>
                </a:solidFill>
              </a:rPr>
              <a:t>Document performance ( precision, recall)</a:t>
            </a:r>
          </a:p>
          <a:p>
            <a:pPr marL="171450" indent="-171450">
              <a:buFont typeface="Arial" panose="020B0604020202020204" pitchFamily="34" charset="0"/>
              <a:buChar char="•"/>
            </a:pPr>
            <a:r>
              <a:rPr lang="en-US" sz="1000" b="1" dirty="0">
                <a:solidFill>
                  <a:schemeClr val="tx1"/>
                </a:solidFill>
              </a:rPr>
              <a:t>Tools:</a:t>
            </a:r>
            <a:r>
              <a:rPr lang="en-US" sz="1000" dirty="0">
                <a:solidFill>
                  <a:schemeClr val="tx1"/>
                </a:solidFill>
              </a:rPr>
              <a:t> Python, </a:t>
            </a:r>
            <a:r>
              <a:rPr lang="en-US" sz="1000" dirty="0" err="1">
                <a:solidFill>
                  <a:schemeClr val="tx1"/>
                </a:solidFill>
              </a:rPr>
              <a:t>Pytorch</a:t>
            </a:r>
            <a:r>
              <a:rPr lang="en-US" sz="1000" dirty="0">
                <a:solidFill>
                  <a:schemeClr val="tx1"/>
                </a:solidFill>
              </a:rPr>
              <a:t>, CF matrix</a:t>
            </a:r>
          </a:p>
          <a:p>
            <a:endParaRPr lang="en-US" sz="1200" dirty="0">
              <a:solidFill>
                <a:schemeClr val="tx1"/>
              </a:solidFill>
            </a:endParaRPr>
          </a:p>
        </p:txBody>
      </p:sp>
      <p:cxnSp>
        <p:nvCxnSpPr>
          <p:cNvPr id="46" name="Connector: Elbow 45">
            <a:extLst>
              <a:ext uri="{FF2B5EF4-FFF2-40B4-BE49-F238E27FC236}">
                <a16:creationId xmlns:a16="http://schemas.microsoft.com/office/drawing/2014/main" id="{F94B1C86-B038-4986-BC73-7F401E8F35ED}"/>
              </a:ext>
            </a:extLst>
          </p:cNvPr>
          <p:cNvCxnSpPr>
            <a:cxnSpLocks/>
            <a:stCxn id="30" idx="3"/>
            <a:endCxn id="32" idx="1"/>
          </p:cNvCxnSpPr>
          <p:nvPr/>
        </p:nvCxnSpPr>
        <p:spPr>
          <a:xfrm>
            <a:off x="2231422" y="2757407"/>
            <a:ext cx="768455" cy="74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Connector: Elbow 49">
            <a:extLst>
              <a:ext uri="{FF2B5EF4-FFF2-40B4-BE49-F238E27FC236}">
                <a16:creationId xmlns:a16="http://schemas.microsoft.com/office/drawing/2014/main" id="{4827464F-6F26-41CB-8EE2-51A41A03600B}"/>
              </a:ext>
            </a:extLst>
          </p:cNvPr>
          <p:cNvCxnSpPr>
            <a:cxnSpLocks/>
            <a:stCxn id="59" idx="3"/>
            <a:endCxn id="30" idx="1"/>
          </p:cNvCxnSpPr>
          <p:nvPr/>
        </p:nvCxnSpPr>
        <p:spPr>
          <a:xfrm flipH="1">
            <a:off x="387740" y="1123373"/>
            <a:ext cx="8459212" cy="1634034"/>
          </a:xfrm>
          <a:prstGeom prst="bentConnector5">
            <a:avLst>
              <a:gd name="adj1" fmla="val -2702"/>
              <a:gd name="adj2" fmla="val 45191"/>
              <a:gd name="adj3" fmla="val 10270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Connector: Elbow 30">
            <a:extLst>
              <a:ext uri="{FF2B5EF4-FFF2-40B4-BE49-F238E27FC236}">
                <a16:creationId xmlns:a16="http://schemas.microsoft.com/office/drawing/2014/main" id="{9AC8FCF0-1076-4D3F-930C-ED635FAEEA86}"/>
              </a:ext>
            </a:extLst>
          </p:cNvPr>
          <p:cNvCxnSpPr>
            <a:cxnSpLocks/>
            <a:stCxn id="32" idx="3"/>
            <a:endCxn id="33" idx="1"/>
          </p:cNvCxnSpPr>
          <p:nvPr/>
        </p:nvCxnSpPr>
        <p:spPr>
          <a:xfrm flipV="1">
            <a:off x="5052223" y="2755308"/>
            <a:ext cx="844917" cy="95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Connector: Elbow 14">
            <a:extLst>
              <a:ext uri="{FF2B5EF4-FFF2-40B4-BE49-F238E27FC236}">
                <a16:creationId xmlns:a16="http://schemas.microsoft.com/office/drawing/2014/main" id="{33AB7F88-9A14-404B-898B-6B7420BA0FB1}"/>
              </a:ext>
            </a:extLst>
          </p:cNvPr>
          <p:cNvCxnSpPr>
            <a:cxnSpLocks/>
            <a:stCxn id="33" idx="3"/>
            <a:endCxn id="7" idx="1"/>
          </p:cNvCxnSpPr>
          <p:nvPr/>
        </p:nvCxnSpPr>
        <p:spPr>
          <a:xfrm flipH="1">
            <a:off x="358794" y="2755308"/>
            <a:ext cx="7736987" cy="1895586"/>
          </a:xfrm>
          <a:prstGeom prst="bentConnector5">
            <a:avLst>
              <a:gd name="adj1" fmla="val -2955"/>
              <a:gd name="adj2" fmla="val 47417"/>
              <a:gd name="adj3" fmla="val 102955"/>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Title 2">
            <a:extLst>
              <a:ext uri="{FF2B5EF4-FFF2-40B4-BE49-F238E27FC236}">
                <a16:creationId xmlns:a16="http://schemas.microsoft.com/office/drawing/2014/main" id="{3BB79059-6602-C71F-7C62-0E37D85D2514}"/>
              </a:ext>
            </a:extLst>
          </p:cNvPr>
          <p:cNvSpPr txBox="1">
            <a:spLocks/>
          </p:cNvSpPr>
          <p:nvPr/>
        </p:nvSpPr>
        <p:spPr>
          <a:xfrm>
            <a:off x="693868" y="-15733"/>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2400" dirty="0">
                <a:latin typeface="+mn-lt"/>
              </a:rPr>
              <a:t>Block Diagram of Pointing Objects Classification – Level 1</a:t>
            </a:r>
          </a:p>
        </p:txBody>
      </p:sp>
      <p:sp>
        <p:nvSpPr>
          <p:cNvPr id="7" name="Rectangle 6">
            <a:extLst>
              <a:ext uri="{FF2B5EF4-FFF2-40B4-BE49-F238E27FC236}">
                <a16:creationId xmlns:a16="http://schemas.microsoft.com/office/drawing/2014/main" id="{2A850ADD-279B-0AC1-0182-3BBA05802F55}"/>
              </a:ext>
            </a:extLst>
          </p:cNvPr>
          <p:cNvSpPr/>
          <p:nvPr/>
        </p:nvSpPr>
        <p:spPr>
          <a:xfrm>
            <a:off x="358794" y="3918436"/>
            <a:ext cx="1843682" cy="1464915"/>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100" b="1" dirty="0">
                <a:solidFill>
                  <a:schemeClr val="tx1"/>
                </a:solidFill>
              </a:rPr>
              <a:t>8. Setup 3D objects bounding box pre-train models</a:t>
            </a:r>
            <a:endParaRPr lang="en-US" sz="1400" b="1" dirty="0">
              <a:solidFill>
                <a:schemeClr val="tx1"/>
              </a:solidFill>
            </a:endParaRPr>
          </a:p>
          <a:p>
            <a:pPr marL="171450" indent="-171450">
              <a:buFont typeface="Arial" panose="020B0604020202020204" pitchFamily="34" charset="0"/>
              <a:buChar char="•"/>
            </a:pPr>
            <a:r>
              <a:rPr lang="en-US" sz="1100" b="1" dirty="0">
                <a:solidFill>
                  <a:schemeClr val="tx1"/>
                </a:solidFill>
              </a:rPr>
              <a:t>Prepare bonding box for object intersection calculation</a:t>
            </a:r>
          </a:p>
          <a:p>
            <a:pPr marL="171450" indent="-171450">
              <a:buFont typeface="Arial" panose="020B0604020202020204" pitchFamily="34" charset="0"/>
              <a:buChar char="•"/>
            </a:pPr>
            <a:r>
              <a:rPr lang="en-US" sz="1100" b="1" dirty="0">
                <a:solidFill>
                  <a:schemeClr val="tx1"/>
                </a:solidFill>
              </a:rPr>
              <a:t>Tools:</a:t>
            </a:r>
            <a:r>
              <a:rPr lang="en-US" sz="1100" dirty="0">
                <a:solidFill>
                  <a:schemeClr val="tx1"/>
                </a:solidFill>
              </a:rPr>
              <a:t> Python.</a:t>
            </a:r>
          </a:p>
          <a:p>
            <a:endParaRPr lang="en-US" sz="1200" dirty="0">
              <a:solidFill>
                <a:schemeClr val="tx1"/>
              </a:solidFill>
            </a:endParaRPr>
          </a:p>
        </p:txBody>
      </p:sp>
      <p:cxnSp>
        <p:nvCxnSpPr>
          <p:cNvPr id="18" name="Connector: Elbow 45">
            <a:extLst>
              <a:ext uri="{FF2B5EF4-FFF2-40B4-BE49-F238E27FC236}">
                <a16:creationId xmlns:a16="http://schemas.microsoft.com/office/drawing/2014/main" id="{AA062292-F154-B5A3-4299-A10A4ABCB866}"/>
              </a:ext>
            </a:extLst>
          </p:cNvPr>
          <p:cNvCxnSpPr>
            <a:cxnSpLocks/>
          </p:cNvCxnSpPr>
          <p:nvPr/>
        </p:nvCxnSpPr>
        <p:spPr>
          <a:xfrm>
            <a:off x="2394536" y="1061760"/>
            <a:ext cx="238192" cy="12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Connector: Elbow 30">
            <a:extLst>
              <a:ext uri="{FF2B5EF4-FFF2-40B4-BE49-F238E27FC236}">
                <a16:creationId xmlns:a16="http://schemas.microsoft.com/office/drawing/2014/main" id="{2424C367-C475-D589-7642-F2D37F79D8D5}"/>
              </a:ext>
            </a:extLst>
          </p:cNvPr>
          <p:cNvCxnSpPr>
            <a:cxnSpLocks/>
          </p:cNvCxnSpPr>
          <p:nvPr/>
        </p:nvCxnSpPr>
        <p:spPr>
          <a:xfrm flipV="1">
            <a:off x="4743684" y="1117756"/>
            <a:ext cx="322586" cy="5382"/>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Rectangle 3">
            <a:extLst>
              <a:ext uri="{FF2B5EF4-FFF2-40B4-BE49-F238E27FC236}">
                <a16:creationId xmlns:a16="http://schemas.microsoft.com/office/drawing/2014/main" id="{84640BBC-7DD5-CB83-57F7-818D182650E5}"/>
              </a:ext>
            </a:extLst>
          </p:cNvPr>
          <p:cNvSpPr/>
          <p:nvPr/>
        </p:nvSpPr>
        <p:spPr>
          <a:xfrm>
            <a:off x="5249585" y="3883349"/>
            <a:ext cx="1843682" cy="1549453"/>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100" dirty="0">
                <a:solidFill>
                  <a:schemeClr val="tx1"/>
                </a:solidFill>
              </a:rPr>
              <a:t>10. . Eval pointing object classification with </a:t>
            </a:r>
            <a:r>
              <a:rPr lang="en-US" sz="1100" b="1" u="sng" dirty="0">
                <a:solidFill>
                  <a:schemeClr val="tx1"/>
                </a:solidFill>
              </a:rPr>
              <a:t>bounding box</a:t>
            </a:r>
            <a:r>
              <a:rPr lang="en-US" sz="1100" dirty="0">
                <a:solidFill>
                  <a:schemeClr val="tx1"/>
                </a:solidFill>
              </a:rPr>
              <a:t> and compare results </a:t>
            </a:r>
          </a:p>
          <a:p>
            <a:pPr marL="171450" indent="-171450">
              <a:buFont typeface="Arial" panose="020B0604020202020204" pitchFamily="34" charset="0"/>
              <a:buChar char="•"/>
            </a:pPr>
            <a:r>
              <a:rPr lang="en-US" sz="1100" dirty="0">
                <a:solidFill>
                  <a:schemeClr val="tx1"/>
                </a:solidFill>
              </a:rPr>
              <a:t>Test pipeline with the test dataset</a:t>
            </a:r>
          </a:p>
          <a:p>
            <a:pPr marL="171450" indent="-171450">
              <a:buFont typeface="Arial" panose="020B0604020202020204" pitchFamily="34" charset="0"/>
              <a:buChar char="•"/>
            </a:pPr>
            <a:r>
              <a:rPr lang="en-US" sz="1100" dirty="0">
                <a:solidFill>
                  <a:schemeClr val="tx1"/>
                </a:solidFill>
              </a:rPr>
              <a:t>Document performance ( precision, recall)</a:t>
            </a:r>
          </a:p>
          <a:p>
            <a:pPr marL="171450" indent="-171450">
              <a:buFont typeface="Arial" panose="020B0604020202020204" pitchFamily="34" charset="0"/>
              <a:buChar char="•"/>
            </a:pPr>
            <a:r>
              <a:rPr lang="en-US" sz="1100" b="1" dirty="0">
                <a:solidFill>
                  <a:schemeClr val="tx1"/>
                </a:solidFill>
              </a:rPr>
              <a:t>Tools:</a:t>
            </a:r>
            <a:r>
              <a:rPr lang="en-US" sz="1100" dirty="0">
                <a:solidFill>
                  <a:schemeClr val="tx1"/>
                </a:solidFill>
              </a:rPr>
              <a:t> Python, </a:t>
            </a:r>
            <a:r>
              <a:rPr lang="en-US" sz="1100" dirty="0" err="1">
                <a:solidFill>
                  <a:schemeClr val="tx1"/>
                </a:solidFill>
              </a:rPr>
              <a:t>Pytorch</a:t>
            </a:r>
            <a:r>
              <a:rPr lang="en-US" sz="1100" dirty="0">
                <a:solidFill>
                  <a:schemeClr val="tx1"/>
                </a:solidFill>
              </a:rPr>
              <a:t>, CF matrix</a:t>
            </a:r>
          </a:p>
          <a:p>
            <a:endParaRPr lang="en-US" sz="1200" dirty="0">
              <a:solidFill>
                <a:schemeClr val="tx1"/>
              </a:solidFill>
            </a:endParaRPr>
          </a:p>
        </p:txBody>
      </p:sp>
      <p:sp>
        <p:nvSpPr>
          <p:cNvPr id="9" name="Rectangle 8">
            <a:extLst>
              <a:ext uri="{FF2B5EF4-FFF2-40B4-BE49-F238E27FC236}">
                <a16:creationId xmlns:a16="http://schemas.microsoft.com/office/drawing/2014/main" id="{D99C4D18-5835-46B4-6EBA-5DB9545B3B74}"/>
              </a:ext>
            </a:extLst>
          </p:cNvPr>
          <p:cNvSpPr/>
          <p:nvPr/>
        </p:nvSpPr>
        <p:spPr>
          <a:xfrm>
            <a:off x="7390031" y="4014661"/>
            <a:ext cx="1745561" cy="1269030"/>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100" b="1" dirty="0">
                <a:solidFill>
                  <a:schemeClr val="tx1"/>
                </a:solidFill>
              </a:rPr>
              <a:t>11. Final conclusion</a:t>
            </a:r>
          </a:p>
          <a:p>
            <a:pPr marL="171450" indent="-171450">
              <a:buFont typeface="Arial" panose="020B0604020202020204" pitchFamily="34" charset="0"/>
              <a:buChar char="•"/>
            </a:pPr>
            <a:r>
              <a:rPr lang="en-US" sz="1100" dirty="0">
                <a:solidFill>
                  <a:schemeClr val="tx1"/>
                </a:solidFill>
              </a:rPr>
              <a:t>Discuss results of experimentation</a:t>
            </a:r>
          </a:p>
          <a:p>
            <a:pPr marL="171450" indent="-171450">
              <a:buFont typeface="Arial" panose="020B0604020202020204" pitchFamily="34" charset="0"/>
              <a:buChar char="•"/>
            </a:pPr>
            <a:r>
              <a:rPr lang="en-US" sz="1100" dirty="0">
                <a:solidFill>
                  <a:schemeClr val="tx1"/>
                </a:solidFill>
              </a:rPr>
              <a:t>Discuss models and code structure</a:t>
            </a:r>
          </a:p>
          <a:p>
            <a:pPr marL="171450" indent="-171450">
              <a:buFont typeface="Arial" panose="020B0604020202020204" pitchFamily="34" charset="0"/>
              <a:buChar char="•"/>
            </a:pPr>
            <a:r>
              <a:rPr lang="en-US" sz="1100" dirty="0">
                <a:solidFill>
                  <a:schemeClr val="tx1"/>
                </a:solidFill>
              </a:rPr>
              <a:t>Discuss tools used or explored</a:t>
            </a:r>
          </a:p>
          <a:p>
            <a:endParaRPr lang="en-US" sz="1200" dirty="0">
              <a:solidFill>
                <a:schemeClr val="tx1"/>
              </a:solidFill>
            </a:endParaRPr>
          </a:p>
        </p:txBody>
      </p:sp>
      <p:cxnSp>
        <p:nvCxnSpPr>
          <p:cNvPr id="17" name="Connector: Elbow 30">
            <a:extLst>
              <a:ext uri="{FF2B5EF4-FFF2-40B4-BE49-F238E27FC236}">
                <a16:creationId xmlns:a16="http://schemas.microsoft.com/office/drawing/2014/main" id="{02A0B01F-7F91-FCD0-2293-71B3902D3419}"/>
              </a:ext>
            </a:extLst>
          </p:cNvPr>
          <p:cNvCxnSpPr>
            <a:cxnSpLocks/>
            <a:stCxn id="4" idx="3"/>
            <a:endCxn id="9" idx="1"/>
          </p:cNvCxnSpPr>
          <p:nvPr/>
        </p:nvCxnSpPr>
        <p:spPr>
          <a:xfrm flipV="1">
            <a:off x="7093267" y="4649176"/>
            <a:ext cx="296764" cy="8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D4148799-BCA6-50F5-2012-A1088B0CC20A}"/>
              </a:ext>
            </a:extLst>
          </p:cNvPr>
          <p:cNvSpPr/>
          <p:nvPr/>
        </p:nvSpPr>
        <p:spPr>
          <a:xfrm>
            <a:off x="6996461" y="576682"/>
            <a:ext cx="1850491" cy="1093382"/>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000" b="1" dirty="0">
                <a:solidFill>
                  <a:schemeClr val="tx1"/>
                </a:solidFill>
              </a:rPr>
              <a:t>4. Eval the Model and compare with baseline performance</a:t>
            </a:r>
          </a:p>
          <a:p>
            <a:pPr marL="171450" indent="-171450">
              <a:buFont typeface="Arial" panose="020B0604020202020204" pitchFamily="34" charset="0"/>
              <a:buChar char="•"/>
            </a:pPr>
            <a:r>
              <a:rPr lang="en-US" sz="1000" b="1" dirty="0">
                <a:solidFill>
                  <a:schemeClr val="tx1"/>
                </a:solidFill>
              </a:rPr>
              <a:t>Eval model with eval dataset</a:t>
            </a:r>
          </a:p>
          <a:p>
            <a:pPr marL="171450" indent="-171450">
              <a:buFont typeface="Arial" panose="020B0604020202020204" pitchFamily="34" charset="0"/>
              <a:buChar char="•"/>
            </a:pPr>
            <a:r>
              <a:rPr lang="en-US" sz="1000" b="1" dirty="0">
                <a:solidFill>
                  <a:schemeClr val="tx1"/>
                </a:solidFill>
              </a:rPr>
              <a:t>Compare performance number ( precision, recall)</a:t>
            </a:r>
          </a:p>
          <a:p>
            <a:pPr marL="171450" indent="-171450">
              <a:buFont typeface="Arial" panose="020B0604020202020204" pitchFamily="34" charset="0"/>
              <a:buChar char="•"/>
            </a:pPr>
            <a:r>
              <a:rPr lang="en-US" sz="1000" b="1" dirty="0">
                <a:solidFill>
                  <a:schemeClr val="tx1"/>
                </a:solidFill>
              </a:rPr>
              <a:t>Tools:</a:t>
            </a:r>
            <a:r>
              <a:rPr lang="en-US" sz="1000" dirty="0">
                <a:solidFill>
                  <a:schemeClr val="tx1"/>
                </a:solidFill>
              </a:rPr>
              <a:t> Python, </a:t>
            </a:r>
            <a:r>
              <a:rPr lang="en-US" sz="1000" dirty="0" err="1">
                <a:solidFill>
                  <a:schemeClr val="tx1"/>
                </a:solidFill>
              </a:rPr>
              <a:t>pytorch</a:t>
            </a:r>
            <a:endParaRPr lang="en-US" sz="1000" dirty="0">
              <a:solidFill>
                <a:schemeClr val="tx1"/>
              </a:solidFill>
            </a:endParaRPr>
          </a:p>
        </p:txBody>
      </p:sp>
      <p:cxnSp>
        <p:nvCxnSpPr>
          <p:cNvPr id="69" name="Connector: Elbow 30">
            <a:extLst>
              <a:ext uri="{FF2B5EF4-FFF2-40B4-BE49-F238E27FC236}">
                <a16:creationId xmlns:a16="http://schemas.microsoft.com/office/drawing/2014/main" id="{A09DFBEA-A010-CCF8-9A94-342EE5B7EE7E}"/>
              </a:ext>
            </a:extLst>
          </p:cNvPr>
          <p:cNvCxnSpPr>
            <a:cxnSpLocks/>
          </p:cNvCxnSpPr>
          <p:nvPr/>
        </p:nvCxnSpPr>
        <p:spPr>
          <a:xfrm flipV="1">
            <a:off x="6700720" y="1150363"/>
            <a:ext cx="322586" cy="5382"/>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74" name="Rectangle 73">
            <a:extLst>
              <a:ext uri="{FF2B5EF4-FFF2-40B4-BE49-F238E27FC236}">
                <a16:creationId xmlns:a16="http://schemas.microsoft.com/office/drawing/2014/main" id="{FF2778A6-275F-4563-EC3E-AF6A6681FFB3}"/>
              </a:ext>
            </a:extLst>
          </p:cNvPr>
          <p:cNvSpPr/>
          <p:nvPr/>
        </p:nvSpPr>
        <p:spPr>
          <a:xfrm>
            <a:off x="2783265" y="4035065"/>
            <a:ext cx="2052346" cy="1248626"/>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000" b="1" dirty="0">
                <a:solidFill>
                  <a:schemeClr val="tx1"/>
                </a:solidFill>
              </a:rPr>
              <a:t>9. Build 3D object classification and intersection algorithm based on bounding box</a:t>
            </a:r>
          </a:p>
          <a:p>
            <a:pPr marL="171450" indent="-171450">
              <a:buFont typeface="Arial" panose="020B0604020202020204" pitchFamily="34" charset="0"/>
              <a:buChar char="•"/>
            </a:pPr>
            <a:r>
              <a:rPr lang="en-US" sz="1000" dirty="0">
                <a:solidFill>
                  <a:schemeClr val="tx1"/>
                </a:solidFill>
              </a:rPr>
              <a:t>Prepare a geometry calculation module to calculate the intersection</a:t>
            </a:r>
          </a:p>
          <a:p>
            <a:pPr marL="171450" indent="-171450">
              <a:buFont typeface="Arial" panose="020B0604020202020204" pitchFamily="34" charset="0"/>
              <a:buChar char="•"/>
            </a:pPr>
            <a:r>
              <a:rPr lang="en-US" sz="1000" b="1" dirty="0">
                <a:solidFill>
                  <a:schemeClr val="tx1"/>
                </a:solidFill>
              </a:rPr>
              <a:t>Tools:</a:t>
            </a:r>
            <a:r>
              <a:rPr lang="en-US" sz="1000" dirty="0">
                <a:solidFill>
                  <a:schemeClr val="tx1"/>
                </a:solidFill>
              </a:rPr>
              <a:t> Python, NumPy</a:t>
            </a:r>
          </a:p>
          <a:p>
            <a:endParaRPr lang="en-US" sz="1100" dirty="0">
              <a:solidFill>
                <a:schemeClr val="tx1"/>
              </a:solidFill>
            </a:endParaRPr>
          </a:p>
        </p:txBody>
      </p:sp>
      <p:cxnSp>
        <p:nvCxnSpPr>
          <p:cNvPr id="87" name="Connector: Elbow 45">
            <a:extLst>
              <a:ext uri="{FF2B5EF4-FFF2-40B4-BE49-F238E27FC236}">
                <a16:creationId xmlns:a16="http://schemas.microsoft.com/office/drawing/2014/main" id="{E50F7360-233F-A8B2-28E4-3D583620BE39}"/>
              </a:ext>
            </a:extLst>
          </p:cNvPr>
          <p:cNvCxnSpPr>
            <a:cxnSpLocks/>
            <a:endCxn id="74" idx="1"/>
          </p:cNvCxnSpPr>
          <p:nvPr/>
        </p:nvCxnSpPr>
        <p:spPr>
          <a:xfrm>
            <a:off x="2202476" y="4631570"/>
            <a:ext cx="580789" cy="278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9" name="Connector: Elbow 45">
            <a:extLst>
              <a:ext uri="{FF2B5EF4-FFF2-40B4-BE49-F238E27FC236}">
                <a16:creationId xmlns:a16="http://schemas.microsoft.com/office/drawing/2014/main" id="{EB8813B5-C775-95F1-565E-ABAB91896EBD}"/>
              </a:ext>
            </a:extLst>
          </p:cNvPr>
          <p:cNvCxnSpPr>
            <a:cxnSpLocks/>
            <a:endCxn id="4" idx="1"/>
          </p:cNvCxnSpPr>
          <p:nvPr/>
        </p:nvCxnSpPr>
        <p:spPr>
          <a:xfrm>
            <a:off x="4835611" y="4635272"/>
            <a:ext cx="413974" cy="228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10315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70559CD4-012D-4332-BB66-645F8114A5A6}"/>
              </a:ext>
            </a:extLst>
          </p:cNvPr>
          <p:cNvSpPr/>
          <p:nvPr/>
        </p:nvSpPr>
        <p:spPr>
          <a:xfrm>
            <a:off x="4000830" y="888272"/>
            <a:ext cx="4297680" cy="1131598"/>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1.1 Setup cloud infra: AWS EC2 and S3 storage for data</a:t>
            </a:r>
          </a:p>
          <a:p>
            <a:pPr marL="171450" indent="-171450">
              <a:buFont typeface="Arial" panose="020B0604020202020204" pitchFamily="34" charset="0"/>
              <a:buChar char="•"/>
            </a:pPr>
            <a:r>
              <a:rPr lang="en-US" sz="1200" dirty="0">
                <a:solidFill>
                  <a:schemeClr val="tx1"/>
                </a:solidFill>
              </a:rPr>
              <a:t>Create AWS account</a:t>
            </a:r>
          </a:p>
          <a:p>
            <a:pPr marL="171450" indent="-171450">
              <a:buFont typeface="Arial" panose="020B0604020202020204" pitchFamily="34" charset="0"/>
              <a:buChar char="•"/>
            </a:pPr>
            <a:r>
              <a:rPr lang="en-US" sz="1200" dirty="0">
                <a:solidFill>
                  <a:schemeClr val="tx1"/>
                </a:solidFill>
              </a:rPr>
              <a:t>Create EC2 instance and S3 storage</a:t>
            </a:r>
          </a:p>
          <a:p>
            <a:pPr marL="171450" indent="-171450">
              <a:buFont typeface="Arial" panose="020B0604020202020204" pitchFamily="34" charset="0"/>
              <a:buChar char="•"/>
            </a:pPr>
            <a:r>
              <a:rPr lang="en-US" sz="1200" dirty="0">
                <a:solidFill>
                  <a:schemeClr val="tx1"/>
                </a:solidFill>
              </a:rPr>
              <a:t>Create </a:t>
            </a:r>
            <a:r>
              <a:rPr lang="en-US" sz="1200" dirty="0" err="1">
                <a:solidFill>
                  <a:schemeClr val="tx1"/>
                </a:solidFill>
              </a:rPr>
              <a:t>SageMaker</a:t>
            </a:r>
            <a:r>
              <a:rPr lang="en-US" sz="1200" dirty="0">
                <a:solidFill>
                  <a:schemeClr val="tx1"/>
                </a:solidFill>
              </a:rPr>
              <a:t> domain </a:t>
            </a:r>
          </a:p>
          <a:p>
            <a:pPr marL="171450" indent="-171450">
              <a:buFont typeface="Arial" panose="020B0604020202020204" pitchFamily="34" charset="0"/>
              <a:buChar char="•"/>
            </a:pPr>
            <a:r>
              <a:rPr lang="en-US" sz="1200" dirty="0">
                <a:solidFill>
                  <a:schemeClr val="tx1"/>
                </a:solidFill>
              </a:rPr>
              <a:t>Make sure the EC2 instance is remotely accessible (SSH)</a:t>
            </a:r>
          </a:p>
          <a:p>
            <a:endParaRPr lang="en-US" sz="1200" b="1" dirty="0">
              <a:solidFill>
                <a:schemeClr val="tx1"/>
              </a:solidFill>
            </a:endParaRPr>
          </a:p>
        </p:txBody>
      </p:sp>
      <p:cxnSp>
        <p:nvCxnSpPr>
          <p:cNvPr id="16" name="Connector: Elbow 15">
            <a:extLst>
              <a:ext uri="{FF2B5EF4-FFF2-40B4-BE49-F238E27FC236}">
                <a16:creationId xmlns:a16="http://schemas.microsoft.com/office/drawing/2014/main" id="{B4BF3396-668E-45A9-A0E1-5AF179C78563}"/>
              </a:ext>
            </a:extLst>
          </p:cNvPr>
          <p:cNvCxnSpPr>
            <a:cxnSpLocks/>
            <a:stCxn id="14" idx="3"/>
            <a:endCxn id="12" idx="1"/>
          </p:cNvCxnSpPr>
          <p:nvPr/>
        </p:nvCxnSpPr>
        <p:spPr>
          <a:xfrm flipV="1">
            <a:off x="2595712" y="1454071"/>
            <a:ext cx="1405118" cy="534374"/>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BD41B3AE-AE13-41BD-86BA-9EA02F8CC01A}"/>
              </a:ext>
            </a:extLst>
          </p:cNvPr>
          <p:cNvSpPr/>
          <p:nvPr/>
        </p:nvSpPr>
        <p:spPr>
          <a:xfrm>
            <a:off x="182819" y="1363785"/>
            <a:ext cx="2412893" cy="1249320"/>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b="1" dirty="0">
                <a:solidFill>
                  <a:schemeClr val="tx1"/>
                </a:solidFill>
              </a:rPr>
              <a:t>1. Collect Image Data</a:t>
            </a:r>
          </a:p>
          <a:p>
            <a:pPr marL="171450" indent="-171450">
              <a:buFont typeface="Arial" panose="020B0604020202020204" pitchFamily="34" charset="0"/>
              <a:buChar char="•"/>
            </a:pPr>
            <a:r>
              <a:rPr lang="en-US" sz="1200" dirty="0">
                <a:solidFill>
                  <a:schemeClr val="tx1"/>
                </a:solidFill>
              </a:rPr>
              <a:t>Gather datasets required for model training and attribution</a:t>
            </a:r>
          </a:p>
          <a:p>
            <a:pPr marL="171450" indent="-171450">
              <a:buFont typeface="Arial" panose="020B0604020202020204" pitchFamily="34" charset="0"/>
              <a:buChar char="•"/>
            </a:pPr>
            <a:r>
              <a:rPr lang="en-US" sz="1200" b="1" dirty="0">
                <a:solidFill>
                  <a:schemeClr val="tx1"/>
                </a:solidFill>
              </a:rPr>
              <a:t>Tools:</a:t>
            </a:r>
            <a:r>
              <a:rPr lang="en-US" sz="1200" dirty="0">
                <a:solidFill>
                  <a:schemeClr val="tx1"/>
                </a:solidFill>
              </a:rPr>
              <a:t> Python, AWS S3, </a:t>
            </a:r>
            <a:r>
              <a:rPr lang="en-US" sz="1200" dirty="0" err="1">
                <a:solidFill>
                  <a:schemeClr val="tx1"/>
                </a:solidFill>
              </a:rPr>
              <a:t>SageMaker</a:t>
            </a:r>
            <a:r>
              <a:rPr lang="en-US" sz="1200" dirty="0">
                <a:solidFill>
                  <a:schemeClr val="tx1"/>
                </a:solidFill>
              </a:rPr>
              <a:t>, EC2 required</a:t>
            </a:r>
          </a:p>
        </p:txBody>
      </p:sp>
      <p:sp>
        <p:nvSpPr>
          <p:cNvPr id="2" name="Title 2">
            <a:extLst>
              <a:ext uri="{FF2B5EF4-FFF2-40B4-BE49-F238E27FC236}">
                <a16:creationId xmlns:a16="http://schemas.microsoft.com/office/drawing/2014/main" id="{F08F6BBF-DC3E-1F41-777F-27880F49B59D}"/>
              </a:ext>
            </a:extLst>
          </p:cNvPr>
          <p:cNvSpPr txBox="1">
            <a:spLocks/>
          </p:cNvSpPr>
          <p:nvPr/>
        </p:nvSpPr>
        <p:spPr>
          <a:xfrm>
            <a:off x="1312993" y="94065"/>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2400" dirty="0">
                <a:latin typeface="+mn-lt"/>
              </a:rPr>
              <a:t>Methodology Steps – Box 1 – Second Level</a:t>
            </a:r>
          </a:p>
        </p:txBody>
      </p:sp>
      <p:sp>
        <p:nvSpPr>
          <p:cNvPr id="6" name="Rectangle: Rounded Corners 11">
            <a:extLst>
              <a:ext uri="{FF2B5EF4-FFF2-40B4-BE49-F238E27FC236}">
                <a16:creationId xmlns:a16="http://schemas.microsoft.com/office/drawing/2014/main" id="{6E506305-9776-188B-E1EF-B55BCC92E96E}"/>
              </a:ext>
            </a:extLst>
          </p:cNvPr>
          <p:cNvSpPr/>
          <p:nvPr/>
        </p:nvSpPr>
        <p:spPr>
          <a:xfrm>
            <a:off x="4000830" y="2192864"/>
            <a:ext cx="4297680" cy="891775"/>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1.2 Download Data</a:t>
            </a:r>
          </a:p>
          <a:p>
            <a:pPr marL="171450" indent="-171450">
              <a:buFont typeface="Arial" panose="020B0604020202020204" pitchFamily="34" charset="0"/>
              <a:buChar char="•"/>
            </a:pPr>
            <a:r>
              <a:rPr lang="en-US" sz="1200" dirty="0">
                <a:solidFill>
                  <a:schemeClr val="tx1"/>
                </a:solidFill>
              </a:rPr>
              <a:t>Copy </a:t>
            </a:r>
            <a:r>
              <a:rPr lang="en-US" sz="1200" b="1" u="sng" dirty="0" err="1">
                <a:solidFill>
                  <a:schemeClr val="tx1"/>
                </a:solidFill>
              </a:rPr>
              <a:t>Deepoint</a:t>
            </a:r>
            <a:r>
              <a:rPr lang="en-US" sz="1200" dirty="0">
                <a:solidFill>
                  <a:schemeClr val="tx1"/>
                </a:solidFill>
              </a:rPr>
              <a:t> dataset from Google Drive to AWS S3 storage</a:t>
            </a:r>
          </a:p>
          <a:p>
            <a:pPr marL="171450" indent="-171450">
              <a:buFont typeface="Arial" panose="020B0604020202020204" pitchFamily="34" charset="0"/>
              <a:buChar char="•"/>
            </a:pPr>
            <a:r>
              <a:rPr lang="en-US" sz="1200" dirty="0">
                <a:solidFill>
                  <a:schemeClr val="tx1"/>
                </a:solidFill>
              </a:rPr>
              <a:t>Copy </a:t>
            </a:r>
            <a:r>
              <a:rPr lang="en-US" sz="1200" b="1" u="sng" dirty="0">
                <a:solidFill>
                  <a:schemeClr val="tx1"/>
                </a:solidFill>
              </a:rPr>
              <a:t>PKU-MMD</a:t>
            </a:r>
            <a:r>
              <a:rPr lang="en-US" sz="1200" dirty="0">
                <a:solidFill>
                  <a:schemeClr val="tx1"/>
                </a:solidFill>
              </a:rPr>
              <a:t> dataset to S3</a:t>
            </a:r>
          </a:p>
        </p:txBody>
      </p:sp>
      <p:cxnSp>
        <p:nvCxnSpPr>
          <p:cNvPr id="8" name="Connector: Elbow 15">
            <a:extLst>
              <a:ext uri="{FF2B5EF4-FFF2-40B4-BE49-F238E27FC236}">
                <a16:creationId xmlns:a16="http://schemas.microsoft.com/office/drawing/2014/main" id="{9784545F-D5BD-F555-5F6B-4B04A9FB135C}"/>
              </a:ext>
            </a:extLst>
          </p:cNvPr>
          <p:cNvCxnSpPr>
            <a:cxnSpLocks/>
            <a:stCxn id="14" idx="3"/>
            <a:endCxn id="6" idx="1"/>
          </p:cNvCxnSpPr>
          <p:nvPr/>
        </p:nvCxnSpPr>
        <p:spPr>
          <a:xfrm>
            <a:off x="2595712" y="1988445"/>
            <a:ext cx="1405118" cy="650307"/>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Rectangle: Rounded Corners 11">
            <a:extLst>
              <a:ext uri="{FF2B5EF4-FFF2-40B4-BE49-F238E27FC236}">
                <a16:creationId xmlns:a16="http://schemas.microsoft.com/office/drawing/2014/main" id="{E8A09B10-877C-8D79-A5F2-029E8213EEFD}"/>
              </a:ext>
            </a:extLst>
          </p:cNvPr>
          <p:cNvSpPr/>
          <p:nvPr/>
        </p:nvSpPr>
        <p:spPr>
          <a:xfrm>
            <a:off x="4000830" y="3163330"/>
            <a:ext cx="4297680" cy="927179"/>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1.3 Mount Data</a:t>
            </a:r>
          </a:p>
          <a:p>
            <a:pPr marL="171450" indent="-171450">
              <a:buFont typeface="Arial" panose="020B0604020202020204" pitchFamily="34" charset="0"/>
              <a:buChar char="•"/>
            </a:pPr>
            <a:r>
              <a:rPr lang="en-US" sz="1200" dirty="0">
                <a:solidFill>
                  <a:schemeClr val="tx1"/>
                </a:solidFill>
              </a:rPr>
              <a:t>Make data available to EC2 for later use</a:t>
            </a:r>
          </a:p>
          <a:p>
            <a:pPr marL="171450" indent="-171450">
              <a:buFont typeface="Arial" panose="020B0604020202020204" pitchFamily="34" charset="0"/>
              <a:buChar char="•"/>
            </a:pPr>
            <a:r>
              <a:rPr lang="en-US" sz="1200" dirty="0">
                <a:solidFill>
                  <a:schemeClr val="tx1"/>
                </a:solidFill>
              </a:rPr>
              <a:t>Mount </a:t>
            </a:r>
            <a:r>
              <a:rPr lang="en-US" sz="1200" u="sng" dirty="0" err="1">
                <a:solidFill>
                  <a:schemeClr val="tx1"/>
                </a:solidFill>
              </a:rPr>
              <a:t>Deepoint</a:t>
            </a:r>
            <a:r>
              <a:rPr lang="en-US" sz="1200" dirty="0">
                <a:solidFill>
                  <a:schemeClr val="tx1"/>
                </a:solidFill>
              </a:rPr>
              <a:t> data as a </a:t>
            </a:r>
            <a:r>
              <a:rPr lang="en-US" sz="1200" b="1" i="1" dirty="0">
                <a:solidFill>
                  <a:schemeClr val="tx1"/>
                </a:solidFill>
              </a:rPr>
              <a:t>squash</a:t>
            </a:r>
            <a:r>
              <a:rPr lang="en-US" sz="1200" dirty="0">
                <a:solidFill>
                  <a:schemeClr val="tx1"/>
                </a:solidFill>
              </a:rPr>
              <a:t> file system on EC2 instance</a:t>
            </a:r>
          </a:p>
        </p:txBody>
      </p:sp>
      <p:cxnSp>
        <p:nvCxnSpPr>
          <p:cNvPr id="21" name="Connector: Elbow 15">
            <a:extLst>
              <a:ext uri="{FF2B5EF4-FFF2-40B4-BE49-F238E27FC236}">
                <a16:creationId xmlns:a16="http://schemas.microsoft.com/office/drawing/2014/main" id="{291BAEE8-63F2-9654-55B0-B7744540CBBA}"/>
              </a:ext>
            </a:extLst>
          </p:cNvPr>
          <p:cNvCxnSpPr>
            <a:cxnSpLocks/>
            <a:endCxn id="20" idx="1"/>
          </p:cNvCxnSpPr>
          <p:nvPr/>
        </p:nvCxnSpPr>
        <p:spPr>
          <a:xfrm rot="16200000" flipH="1">
            <a:off x="2752053" y="2378143"/>
            <a:ext cx="1794994" cy="70256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Rectangle: Rounded Corners 11">
            <a:extLst>
              <a:ext uri="{FF2B5EF4-FFF2-40B4-BE49-F238E27FC236}">
                <a16:creationId xmlns:a16="http://schemas.microsoft.com/office/drawing/2014/main" id="{0F7A3BB5-D8BB-19BA-8DCB-0951491E16A6}"/>
              </a:ext>
            </a:extLst>
          </p:cNvPr>
          <p:cNvSpPr/>
          <p:nvPr/>
        </p:nvSpPr>
        <p:spPr>
          <a:xfrm>
            <a:off x="4062614" y="4263504"/>
            <a:ext cx="4297680" cy="927179"/>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1.4 Analyze and verify data</a:t>
            </a:r>
          </a:p>
          <a:p>
            <a:pPr marL="171450" indent="-171450">
              <a:buFont typeface="Arial" panose="020B0604020202020204" pitchFamily="34" charset="0"/>
              <a:buChar char="•"/>
            </a:pPr>
            <a:r>
              <a:rPr lang="en-US" sz="1200" dirty="0">
                <a:solidFill>
                  <a:schemeClr val="tx1"/>
                </a:solidFill>
              </a:rPr>
              <a:t>Data analysis using </a:t>
            </a:r>
            <a:r>
              <a:rPr lang="en-US" sz="1200" dirty="0" err="1">
                <a:solidFill>
                  <a:schemeClr val="tx1"/>
                </a:solidFill>
              </a:rPr>
              <a:t>SageMaker</a:t>
            </a:r>
            <a:r>
              <a:rPr lang="en-US" sz="1200" dirty="0">
                <a:solidFill>
                  <a:schemeClr val="tx1"/>
                </a:solidFill>
              </a:rPr>
              <a:t> notebook and Python</a:t>
            </a:r>
          </a:p>
          <a:p>
            <a:pPr marL="171450" indent="-171450">
              <a:buFont typeface="Arial" panose="020B0604020202020204" pitchFamily="34" charset="0"/>
              <a:buChar char="•"/>
            </a:pPr>
            <a:r>
              <a:rPr lang="en-US" sz="1200" dirty="0">
                <a:solidFill>
                  <a:schemeClr val="tx1"/>
                </a:solidFill>
              </a:rPr>
              <a:t>Verify downloaded data (size, checksum…)</a:t>
            </a:r>
          </a:p>
          <a:p>
            <a:pPr marL="171450" indent="-171450">
              <a:buFont typeface="Arial" panose="020B0604020202020204" pitchFamily="34" charset="0"/>
              <a:buChar char="•"/>
            </a:pPr>
            <a:r>
              <a:rPr lang="en-US" sz="1200" dirty="0">
                <a:solidFill>
                  <a:schemeClr val="tx1"/>
                </a:solidFill>
              </a:rPr>
              <a:t>Document stats (mean, </a:t>
            </a:r>
            <a:r>
              <a:rPr lang="en-US" sz="1200" dirty="0" err="1">
                <a:solidFill>
                  <a:schemeClr val="tx1"/>
                </a:solidFill>
              </a:rPr>
              <a:t>ave</a:t>
            </a:r>
            <a:r>
              <a:rPr lang="en-US" sz="1200" dirty="0">
                <a:solidFill>
                  <a:schemeClr val="tx1"/>
                </a:solidFill>
              </a:rPr>
              <a:t>, std…)</a:t>
            </a:r>
          </a:p>
          <a:p>
            <a:endParaRPr lang="en-US" sz="1200" dirty="0">
              <a:solidFill>
                <a:schemeClr val="tx1"/>
              </a:solidFill>
            </a:endParaRPr>
          </a:p>
        </p:txBody>
      </p:sp>
      <p:cxnSp>
        <p:nvCxnSpPr>
          <p:cNvPr id="28" name="Connector: Elbow 15">
            <a:extLst>
              <a:ext uri="{FF2B5EF4-FFF2-40B4-BE49-F238E27FC236}">
                <a16:creationId xmlns:a16="http://schemas.microsoft.com/office/drawing/2014/main" id="{4FC88B44-2646-15AC-922C-B98FE15BB9BF}"/>
              </a:ext>
            </a:extLst>
          </p:cNvPr>
          <p:cNvCxnSpPr>
            <a:cxnSpLocks/>
            <a:endCxn id="27" idx="1"/>
          </p:cNvCxnSpPr>
          <p:nvPr/>
        </p:nvCxnSpPr>
        <p:spPr>
          <a:xfrm rot="16200000" flipH="1">
            <a:off x="3130353" y="3794833"/>
            <a:ext cx="1100176" cy="764346"/>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97016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70559CD4-012D-4332-BB66-645F8114A5A6}"/>
              </a:ext>
            </a:extLst>
          </p:cNvPr>
          <p:cNvSpPr/>
          <p:nvPr/>
        </p:nvSpPr>
        <p:spPr>
          <a:xfrm>
            <a:off x="3910214" y="918640"/>
            <a:ext cx="4297680" cy="735199"/>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2.1 </a:t>
            </a:r>
            <a:r>
              <a:rPr lang="en-US" sz="1200" dirty="0">
                <a:solidFill>
                  <a:schemeClr val="tx1"/>
                </a:solidFill>
              </a:rPr>
              <a:t>Setup environment for data processing</a:t>
            </a:r>
          </a:p>
          <a:p>
            <a:pPr marL="171450" indent="-171450">
              <a:buFont typeface="Arial" panose="020B0604020202020204" pitchFamily="34" charset="0"/>
              <a:buChar char="•"/>
            </a:pPr>
            <a:r>
              <a:rPr lang="en-US" sz="1200" dirty="0">
                <a:solidFill>
                  <a:schemeClr val="tx1"/>
                </a:solidFill>
              </a:rPr>
              <a:t>Copy data from S3 to EC2 drive</a:t>
            </a:r>
          </a:p>
          <a:p>
            <a:pPr marL="171450" indent="-171450">
              <a:buFont typeface="Arial" panose="020B0604020202020204" pitchFamily="34" charset="0"/>
              <a:buChar char="•"/>
            </a:pPr>
            <a:r>
              <a:rPr lang="en-US" sz="1200" dirty="0">
                <a:solidFill>
                  <a:schemeClr val="tx1"/>
                </a:solidFill>
              </a:rPr>
              <a:t>Create </a:t>
            </a:r>
            <a:r>
              <a:rPr lang="en-US" sz="1200" b="1" dirty="0">
                <a:solidFill>
                  <a:schemeClr val="tx1"/>
                </a:solidFill>
              </a:rPr>
              <a:t>Spark</a:t>
            </a:r>
            <a:r>
              <a:rPr lang="en-US" sz="1200" dirty="0">
                <a:solidFill>
                  <a:schemeClr val="tx1"/>
                </a:solidFill>
              </a:rPr>
              <a:t> cluster for distributed data processing</a:t>
            </a:r>
          </a:p>
          <a:p>
            <a:endParaRPr lang="en-US" sz="1200" b="1" dirty="0">
              <a:solidFill>
                <a:schemeClr val="tx1"/>
              </a:solidFill>
            </a:endParaRPr>
          </a:p>
        </p:txBody>
      </p:sp>
      <p:cxnSp>
        <p:nvCxnSpPr>
          <p:cNvPr id="16" name="Connector: Elbow 15">
            <a:extLst>
              <a:ext uri="{FF2B5EF4-FFF2-40B4-BE49-F238E27FC236}">
                <a16:creationId xmlns:a16="http://schemas.microsoft.com/office/drawing/2014/main" id="{B4BF3396-668E-45A9-A0E1-5AF179C78563}"/>
              </a:ext>
            </a:extLst>
          </p:cNvPr>
          <p:cNvCxnSpPr>
            <a:cxnSpLocks/>
            <a:stCxn id="14" idx="3"/>
            <a:endCxn id="12" idx="1"/>
          </p:cNvCxnSpPr>
          <p:nvPr/>
        </p:nvCxnSpPr>
        <p:spPr>
          <a:xfrm flipV="1">
            <a:off x="2595712" y="1286240"/>
            <a:ext cx="1314502" cy="702205"/>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BD41B3AE-AE13-41BD-86BA-9EA02F8CC01A}"/>
              </a:ext>
            </a:extLst>
          </p:cNvPr>
          <p:cNvSpPr/>
          <p:nvPr/>
        </p:nvSpPr>
        <p:spPr>
          <a:xfrm>
            <a:off x="182819" y="1363785"/>
            <a:ext cx="2412893" cy="1249320"/>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100" b="1" dirty="0">
                <a:solidFill>
                  <a:schemeClr val="tx1"/>
                </a:solidFill>
              </a:rPr>
              <a:t>2. Pre-Process Data</a:t>
            </a:r>
          </a:p>
          <a:p>
            <a:pPr marL="171450" indent="-171450">
              <a:buFont typeface="Arial" panose="020B0604020202020204" pitchFamily="34" charset="0"/>
              <a:buChar char="•"/>
            </a:pPr>
            <a:r>
              <a:rPr lang="en-US" sz="1100" dirty="0">
                <a:solidFill>
                  <a:schemeClr val="tx1"/>
                </a:solidFill>
              </a:rPr>
              <a:t>Filter data to include persons in sitting positions only</a:t>
            </a:r>
          </a:p>
          <a:p>
            <a:pPr marL="171450" indent="-171450">
              <a:buFont typeface="Arial" panose="020B0604020202020204" pitchFamily="34" charset="0"/>
              <a:buChar char="•"/>
            </a:pPr>
            <a:r>
              <a:rPr lang="en-US" sz="1100" dirty="0">
                <a:solidFill>
                  <a:schemeClr val="tx1"/>
                </a:solidFill>
              </a:rPr>
              <a:t>Separate data into training, test, and validation sets.</a:t>
            </a:r>
          </a:p>
          <a:p>
            <a:pPr marL="171450" indent="-171450">
              <a:buFont typeface="Arial" panose="020B0604020202020204" pitchFamily="34" charset="0"/>
              <a:buChar char="•"/>
            </a:pPr>
            <a:r>
              <a:rPr lang="en-US" sz="1100" b="1" dirty="0">
                <a:solidFill>
                  <a:schemeClr val="tx1"/>
                </a:solidFill>
              </a:rPr>
              <a:t>Tools:</a:t>
            </a:r>
            <a:r>
              <a:rPr lang="en-US" sz="1100" dirty="0">
                <a:solidFill>
                  <a:schemeClr val="tx1"/>
                </a:solidFill>
              </a:rPr>
              <a:t> Python, spark, </a:t>
            </a:r>
            <a:r>
              <a:rPr lang="en-US" sz="1100" dirty="0" err="1">
                <a:solidFill>
                  <a:schemeClr val="tx1"/>
                </a:solidFill>
              </a:rPr>
              <a:t>SageMaker</a:t>
            </a:r>
            <a:endParaRPr lang="en-US" sz="1100" dirty="0">
              <a:solidFill>
                <a:schemeClr val="tx1"/>
              </a:solidFill>
            </a:endParaRPr>
          </a:p>
        </p:txBody>
      </p:sp>
      <p:sp>
        <p:nvSpPr>
          <p:cNvPr id="2" name="Title 2">
            <a:extLst>
              <a:ext uri="{FF2B5EF4-FFF2-40B4-BE49-F238E27FC236}">
                <a16:creationId xmlns:a16="http://schemas.microsoft.com/office/drawing/2014/main" id="{F08F6BBF-DC3E-1F41-777F-27880F49B59D}"/>
              </a:ext>
            </a:extLst>
          </p:cNvPr>
          <p:cNvSpPr txBox="1">
            <a:spLocks/>
          </p:cNvSpPr>
          <p:nvPr/>
        </p:nvSpPr>
        <p:spPr>
          <a:xfrm>
            <a:off x="1387737" y="94773"/>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2400" dirty="0">
                <a:latin typeface="+mn-lt"/>
              </a:rPr>
              <a:t>Methodology Steps – Box 2 – Second Level</a:t>
            </a:r>
          </a:p>
        </p:txBody>
      </p:sp>
      <p:sp>
        <p:nvSpPr>
          <p:cNvPr id="6" name="Rectangle: Rounded Corners 11">
            <a:extLst>
              <a:ext uri="{FF2B5EF4-FFF2-40B4-BE49-F238E27FC236}">
                <a16:creationId xmlns:a16="http://schemas.microsoft.com/office/drawing/2014/main" id="{6E506305-9776-188B-E1EF-B55BCC92E96E}"/>
              </a:ext>
            </a:extLst>
          </p:cNvPr>
          <p:cNvSpPr/>
          <p:nvPr/>
        </p:nvSpPr>
        <p:spPr>
          <a:xfrm>
            <a:off x="3958710" y="2984682"/>
            <a:ext cx="4297680" cy="650441"/>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2.3 </a:t>
            </a:r>
            <a:r>
              <a:rPr lang="en-US" sz="1200" dirty="0">
                <a:solidFill>
                  <a:schemeClr val="tx1"/>
                </a:solidFill>
              </a:rPr>
              <a:t>Separate data into training, test, and validation sets.</a:t>
            </a:r>
          </a:p>
          <a:p>
            <a:r>
              <a:rPr lang="en-US" sz="1200" dirty="0">
                <a:solidFill>
                  <a:schemeClr val="tx1"/>
                </a:solidFill>
              </a:rPr>
              <a:t>70% training, 20% validation and 10% testing</a:t>
            </a:r>
          </a:p>
          <a:p>
            <a:endParaRPr lang="en-US" sz="1200" b="1" dirty="0">
              <a:solidFill>
                <a:schemeClr val="tx1"/>
              </a:solidFill>
            </a:endParaRPr>
          </a:p>
        </p:txBody>
      </p:sp>
      <p:cxnSp>
        <p:nvCxnSpPr>
          <p:cNvPr id="8" name="Connector: Elbow 15">
            <a:extLst>
              <a:ext uri="{FF2B5EF4-FFF2-40B4-BE49-F238E27FC236}">
                <a16:creationId xmlns:a16="http://schemas.microsoft.com/office/drawing/2014/main" id="{9784545F-D5BD-F555-5F6B-4B04A9FB135C}"/>
              </a:ext>
            </a:extLst>
          </p:cNvPr>
          <p:cNvCxnSpPr>
            <a:cxnSpLocks/>
          </p:cNvCxnSpPr>
          <p:nvPr/>
        </p:nvCxnSpPr>
        <p:spPr>
          <a:xfrm>
            <a:off x="2550404" y="1988445"/>
            <a:ext cx="1405118" cy="1198338"/>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Rectangle: Rounded Corners 11">
            <a:extLst>
              <a:ext uri="{FF2B5EF4-FFF2-40B4-BE49-F238E27FC236}">
                <a16:creationId xmlns:a16="http://schemas.microsoft.com/office/drawing/2014/main" id="{F9DF1A19-E71B-D5E5-A9BB-4B2077FA01D5}"/>
              </a:ext>
            </a:extLst>
          </p:cNvPr>
          <p:cNvSpPr/>
          <p:nvPr/>
        </p:nvSpPr>
        <p:spPr>
          <a:xfrm>
            <a:off x="3881969" y="1759305"/>
            <a:ext cx="4297680" cy="1063977"/>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2.2 </a:t>
            </a:r>
            <a:r>
              <a:rPr lang="en-US" sz="1200" dirty="0">
                <a:solidFill>
                  <a:schemeClr val="tx1"/>
                </a:solidFill>
              </a:rPr>
              <a:t>Filter data to include persons in sitting positions only </a:t>
            </a:r>
          </a:p>
          <a:p>
            <a:pPr marL="171450" indent="-171450">
              <a:buFont typeface="Arial" panose="020B0604020202020204" pitchFamily="34" charset="0"/>
              <a:buChar char="•"/>
            </a:pPr>
            <a:r>
              <a:rPr lang="en-US" sz="1200" dirty="0">
                <a:solidFill>
                  <a:schemeClr val="tx1"/>
                </a:solidFill>
              </a:rPr>
              <a:t>Create spark program to filter non-sitting images based on joint positions</a:t>
            </a:r>
          </a:p>
          <a:p>
            <a:pPr marL="171450" indent="-171450">
              <a:buFont typeface="Arial" panose="020B0604020202020204" pitchFamily="34" charset="0"/>
              <a:buChar char="•"/>
            </a:pPr>
            <a:r>
              <a:rPr lang="en-US" sz="1200" dirty="0">
                <a:solidFill>
                  <a:schemeClr val="tx1"/>
                </a:solidFill>
              </a:rPr>
              <a:t>Run spark program to filter out non-sitting images based on joint positions</a:t>
            </a:r>
          </a:p>
          <a:p>
            <a:endParaRPr lang="en-US" sz="1200" b="1" dirty="0">
              <a:solidFill>
                <a:schemeClr val="tx1"/>
              </a:solidFill>
            </a:endParaRPr>
          </a:p>
        </p:txBody>
      </p:sp>
      <p:cxnSp>
        <p:nvCxnSpPr>
          <p:cNvPr id="9" name="Connector: Elbow 15">
            <a:extLst>
              <a:ext uri="{FF2B5EF4-FFF2-40B4-BE49-F238E27FC236}">
                <a16:creationId xmlns:a16="http://schemas.microsoft.com/office/drawing/2014/main" id="{B48EF347-DF38-64A6-96C7-94F56A1C31E7}"/>
              </a:ext>
            </a:extLst>
          </p:cNvPr>
          <p:cNvCxnSpPr>
            <a:cxnSpLocks/>
            <a:stCxn id="14" idx="3"/>
            <a:endCxn id="7" idx="1"/>
          </p:cNvCxnSpPr>
          <p:nvPr/>
        </p:nvCxnSpPr>
        <p:spPr>
          <a:xfrm>
            <a:off x="2595712" y="1988445"/>
            <a:ext cx="1286257" cy="302849"/>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Rectangle: Rounded Corners 11">
            <a:extLst>
              <a:ext uri="{FF2B5EF4-FFF2-40B4-BE49-F238E27FC236}">
                <a16:creationId xmlns:a16="http://schemas.microsoft.com/office/drawing/2014/main" id="{2911CE39-5F9B-48DE-6976-657D9711A207}"/>
              </a:ext>
            </a:extLst>
          </p:cNvPr>
          <p:cNvSpPr/>
          <p:nvPr/>
        </p:nvSpPr>
        <p:spPr>
          <a:xfrm>
            <a:off x="3952334" y="4083465"/>
            <a:ext cx="4297680" cy="597545"/>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2.4 Data verification</a:t>
            </a:r>
          </a:p>
          <a:p>
            <a:pPr marL="171450" indent="-171450">
              <a:buFont typeface="Arial" panose="020B0604020202020204" pitchFamily="34" charset="0"/>
              <a:buChar char="•"/>
            </a:pPr>
            <a:r>
              <a:rPr lang="en-US" sz="1200" dirty="0">
                <a:solidFill>
                  <a:schemeClr val="tx1"/>
                </a:solidFill>
              </a:rPr>
              <a:t>Verify results are correct which includes sitting position images only.</a:t>
            </a:r>
          </a:p>
          <a:p>
            <a:pPr marL="171450" indent="-171450">
              <a:buFont typeface="Arial" panose="020B0604020202020204" pitchFamily="34" charset="0"/>
              <a:buChar char="•"/>
            </a:pPr>
            <a:r>
              <a:rPr lang="en-US" sz="1200" dirty="0">
                <a:solidFill>
                  <a:schemeClr val="tx1"/>
                </a:solidFill>
              </a:rPr>
              <a:t>Document and store statistics and results </a:t>
            </a:r>
          </a:p>
          <a:p>
            <a:endParaRPr lang="en-US" sz="1200" b="1" dirty="0">
              <a:solidFill>
                <a:schemeClr val="tx1"/>
              </a:solidFill>
            </a:endParaRPr>
          </a:p>
        </p:txBody>
      </p:sp>
      <p:cxnSp>
        <p:nvCxnSpPr>
          <p:cNvPr id="15" name="Connector: Elbow 15">
            <a:extLst>
              <a:ext uri="{FF2B5EF4-FFF2-40B4-BE49-F238E27FC236}">
                <a16:creationId xmlns:a16="http://schemas.microsoft.com/office/drawing/2014/main" id="{38B626D1-AC19-17EE-7F62-D11B232ACE02}"/>
              </a:ext>
            </a:extLst>
          </p:cNvPr>
          <p:cNvCxnSpPr>
            <a:cxnSpLocks/>
          </p:cNvCxnSpPr>
          <p:nvPr/>
        </p:nvCxnSpPr>
        <p:spPr>
          <a:xfrm>
            <a:off x="2547216" y="2001240"/>
            <a:ext cx="1405118" cy="226381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339357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70559CD4-012D-4332-BB66-645F8114A5A6}"/>
              </a:ext>
            </a:extLst>
          </p:cNvPr>
          <p:cNvSpPr/>
          <p:nvPr/>
        </p:nvSpPr>
        <p:spPr>
          <a:xfrm>
            <a:off x="3910214" y="918640"/>
            <a:ext cx="4297680" cy="698251"/>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3.1 </a:t>
            </a:r>
            <a:r>
              <a:rPr lang="en-US" sz="1200" dirty="0">
                <a:solidFill>
                  <a:schemeClr val="tx1"/>
                </a:solidFill>
              </a:rPr>
              <a:t>Setup environment for training</a:t>
            </a:r>
          </a:p>
          <a:p>
            <a:pPr marL="171450" indent="-171450">
              <a:buFont typeface="Arial" panose="020B0604020202020204" pitchFamily="34" charset="0"/>
              <a:buChar char="•"/>
            </a:pPr>
            <a:r>
              <a:rPr lang="en-US" sz="1200" dirty="0">
                <a:solidFill>
                  <a:schemeClr val="tx1"/>
                </a:solidFill>
              </a:rPr>
              <a:t>Prepare </a:t>
            </a:r>
            <a:r>
              <a:rPr lang="en-US" sz="1200" dirty="0" err="1">
                <a:solidFill>
                  <a:schemeClr val="tx1"/>
                </a:solidFill>
              </a:rPr>
              <a:t>SageMaker</a:t>
            </a:r>
            <a:r>
              <a:rPr lang="en-US" sz="1200" dirty="0">
                <a:solidFill>
                  <a:schemeClr val="tx1"/>
                </a:solidFill>
              </a:rPr>
              <a:t> and GPUs</a:t>
            </a:r>
          </a:p>
          <a:p>
            <a:pPr marL="171450" indent="-171450">
              <a:buFont typeface="Arial" panose="020B0604020202020204" pitchFamily="34" charset="0"/>
              <a:buChar char="•"/>
            </a:pPr>
            <a:r>
              <a:rPr lang="en-US" sz="1200" dirty="0">
                <a:solidFill>
                  <a:schemeClr val="tx1"/>
                </a:solidFill>
              </a:rPr>
              <a:t>Prepare distributed training if needed</a:t>
            </a:r>
          </a:p>
          <a:p>
            <a:endParaRPr lang="en-US" sz="1200" b="1" dirty="0">
              <a:solidFill>
                <a:schemeClr val="tx1"/>
              </a:solidFill>
            </a:endParaRPr>
          </a:p>
        </p:txBody>
      </p:sp>
      <p:cxnSp>
        <p:nvCxnSpPr>
          <p:cNvPr id="16" name="Connector: Elbow 15">
            <a:extLst>
              <a:ext uri="{FF2B5EF4-FFF2-40B4-BE49-F238E27FC236}">
                <a16:creationId xmlns:a16="http://schemas.microsoft.com/office/drawing/2014/main" id="{B4BF3396-668E-45A9-A0E1-5AF179C78563}"/>
              </a:ext>
            </a:extLst>
          </p:cNvPr>
          <p:cNvCxnSpPr>
            <a:cxnSpLocks/>
            <a:stCxn id="14" idx="3"/>
            <a:endCxn id="12" idx="1"/>
          </p:cNvCxnSpPr>
          <p:nvPr/>
        </p:nvCxnSpPr>
        <p:spPr>
          <a:xfrm flipV="1">
            <a:off x="2595712" y="1267766"/>
            <a:ext cx="1314502" cy="720679"/>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BD41B3AE-AE13-41BD-86BA-9EA02F8CC01A}"/>
              </a:ext>
            </a:extLst>
          </p:cNvPr>
          <p:cNvSpPr/>
          <p:nvPr/>
        </p:nvSpPr>
        <p:spPr>
          <a:xfrm>
            <a:off x="182819" y="1363785"/>
            <a:ext cx="2412893" cy="1249320"/>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100" b="1" dirty="0">
                <a:solidFill>
                  <a:schemeClr val="tx1"/>
                </a:solidFill>
              </a:rPr>
              <a:t>3. Build and train the custom </a:t>
            </a:r>
            <a:r>
              <a:rPr lang="en-US" sz="1100" b="1" dirty="0" err="1">
                <a:solidFill>
                  <a:schemeClr val="tx1"/>
                </a:solidFill>
              </a:rPr>
              <a:t>DeePoint</a:t>
            </a:r>
            <a:r>
              <a:rPr lang="en-US" sz="1100" b="1" dirty="0">
                <a:solidFill>
                  <a:schemeClr val="tx1"/>
                </a:solidFill>
              </a:rPr>
              <a:t> Model</a:t>
            </a:r>
          </a:p>
          <a:p>
            <a:pPr marL="119063" indent="-119063">
              <a:buFont typeface="Arial" panose="020B0604020202020204" pitchFamily="34" charset="0"/>
              <a:buChar char="•"/>
            </a:pPr>
            <a:r>
              <a:rPr lang="en-US" sz="1100" dirty="0">
                <a:solidFill>
                  <a:schemeClr val="tx1"/>
                </a:solidFill>
              </a:rPr>
              <a:t>Train model with pre-processed training dataset</a:t>
            </a:r>
          </a:p>
          <a:p>
            <a:pPr marL="119063" indent="-119063">
              <a:buFont typeface="Arial" panose="020B0604020202020204" pitchFamily="34" charset="0"/>
              <a:buChar char="•"/>
            </a:pPr>
            <a:r>
              <a:rPr lang="en-US" sz="1100" b="1" dirty="0">
                <a:solidFill>
                  <a:schemeClr val="tx1"/>
                </a:solidFill>
              </a:rPr>
              <a:t>Tools:</a:t>
            </a:r>
            <a:r>
              <a:rPr lang="en-US" sz="1100" dirty="0">
                <a:solidFill>
                  <a:schemeClr val="tx1"/>
                </a:solidFill>
              </a:rPr>
              <a:t> </a:t>
            </a:r>
            <a:r>
              <a:rPr lang="en-US" sz="1100" dirty="0" err="1">
                <a:solidFill>
                  <a:schemeClr val="tx1"/>
                </a:solidFill>
              </a:rPr>
              <a:t>SageMaker</a:t>
            </a:r>
            <a:r>
              <a:rPr lang="en-US" sz="1100" dirty="0">
                <a:solidFill>
                  <a:schemeClr val="tx1"/>
                </a:solidFill>
              </a:rPr>
              <a:t>, </a:t>
            </a:r>
            <a:r>
              <a:rPr lang="en-US" sz="1100" dirty="0" err="1">
                <a:solidFill>
                  <a:schemeClr val="tx1"/>
                </a:solidFill>
              </a:rPr>
              <a:t>PyTorch</a:t>
            </a:r>
            <a:r>
              <a:rPr lang="en-US" sz="1100" dirty="0">
                <a:solidFill>
                  <a:schemeClr val="tx1"/>
                </a:solidFill>
              </a:rPr>
              <a:t> and Python</a:t>
            </a:r>
          </a:p>
        </p:txBody>
      </p:sp>
      <p:sp>
        <p:nvSpPr>
          <p:cNvPr id="2" name="Title 2">
            <a:extLst>
              <a:ext uri="{FF2B5EF4-FFF2-40B4-BE49-F238E27FC236}">
                <a16:creationId xmlns:a16="http://schemas.microsoft.com/office/drawing/2014/main" id="{F08F6BBF-DC3E-1F41-777F-27880F49B59D}"/>
              </a:ext>
            </a:extLst>
          </p:cNvPr>
          <p:cNvSpPr txBox="1">
            <a:spLocks/>
          </p:cNvSpPr>
          <p:nvPr/>
        </p:nvSpPr>
        <p:spPr>
          <a:xfrm>
            <a:off x="1389265" y="142077"/>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2400" dirty="0">
                <a:latin typeface="+mn-lt"/>
              </a:rPr>
              <a:t>Methodology Steps – Box 3 – Second Level</a:t>
            </a:r>
          </a:p>
        </p:txBody>
      </p:sp>
      <p:cxnSp>
        <p:nvCxnSpPr>
          <p:cNvPr id="8" name="Connector: Elbow 15">
            <a:extLst>
              <a:ext uri="{FF2B5EF4-FFF2-40B4-BE49-F238E27FC236}">
                <a16:creationId xmlns:a16="http://schemas.microsoft.com/office/drawing/2014/main" id="{9784545F-D5BD-F555-5F6B-4B04A9FB135C}"/>
              </a:ext>
            </a:extLst>
          </p:cNvPr>
          <p:cNvCxnSpPr>
            <a:cxnSpLocks/>
            <a:endCxn id="7" idx="1"/>
          </p:cNvCxnSpPr>
          <p:nvPr/>
        </p:nvCxnSpPr>
        <p:spPr>
          <a:xfrm>
            <a:off x="2567679" y="2021759"/>
            <a:ext cx="1385375" cy="934014"/>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Rectangle: Rounded Corners 11">
            <a:extLst>
              <a:ext uri="{FF2B5EF4-FFF2-40B4-BE49-F238E27FC236}">
                <a16:creationId xmlns:a16="http://schemas.microsoft.com/office/drawing/2014/main" id="{F9DF1A19-E71B-D5E5-A9BB-4B2077FA01D5}"/>
              </a:ext>
            </a:extLst>
          </p:cNvPr>
          <p:cNvSpPr/>
          <p:nvPr/>
        </p:nvSpPr>
        <p:spPr>
          <a:xfrm>
            <a:off x="3953054" y="2578092"/>
            <a:ext cx="4297680" cy="755361"/>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3.3 </a:t>
            </a:r>
            <a:r>
              <a:rPr lang="en-US" sz="1200" dirty="0">
                <a:solidFill>
                  <a:schemeClr val="tx1"/>
                </a:solidFill>
              </a:rPr>
              <a:t>Train the custom model based on training data from the pre-process step</a:t>
            </a:r>
            <a:endParaRPr lang="en-US" sz="1200" b="1" dirty="0">
              <a:solidFill>
                <a:schemeClr val="tx1"/>
              </a:solidFill>
            </a:endParaRPr>
          </a:p>
          <a:p>
            <a:pPr marL="171450" indent="-171450">
              <a:buFont typeface="Arial" panose="020B0604020202020204" pitchFamily="34" charset="0"/>
              <a:buChar char="•"/>
            </a:pPr>
            <a:r>
              <a:rPr lang="en-US" sz="1200" dirty="0">
                <a:solidFill>
                  <a:schemeClr val="tx1"/>
                </a:solidFill>
              </a:rPr>
              <a:t>Launch training with distributed capability</a:t>
            </a:r>
          </a:p>
          <a:p>
            <a:pPr marL="171450" indent="-171450">
              <a:buFont typeface="Arial" panose="020B0604020202020204" pitchFamily="34" charset="0"/>
              <a:buChar char="•"/>
            </a:pPr>
            <a:r>
              <a:rPr lang="en-US" sz="1200" dirty="0">
                <a:solidFill>
                  <a:schemeClr val="tx1"/>
                </a:solidFill>
              </a:rPr>
              <a:t>Monitor training loss to complete the training</a:t>
            </a:r>
          </a:p>
        </p:txBody>
      </p:sp>
      <p:cxnSp>
        <p:nvCxnSpPr>
          <p:cNvPr id="9" name="Connector: Elbow 15">
            <a:extLst>
              <a:ext uri="{FF2B5EF4-FFF2-40B4-BE49-F238E27FC236}">
                <a16:creationId xmlns:a16="http://schemas.microsoft.com/office/drawing/2014/main" id="{B48EF347-DF38-64A6-96C7-94F56A1C31E7}"/>
              </a:ext>
            </a:extLst>
          </p:cNvPr>
          <p:cNvCxnSpPr>
            <a:cxnSpLocks/>
            <a:endCxn id="5" idx="1"/>
          </p:cNvCxnSpPr>
          <p:nvPr/>
        </p:nvCxnSpPr>
        <p:spPr>
          <a:xfrm>
            <a:off x="2567679" y="2001984"/>
            <a:ext cx="1342535" cy="68925"/>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Rectangle: Rounded Corners 11">
            <a:extLst>
              <a:ext uri="{FF2B5EF4-FFF2-40B4-BE49-F238E27FC236}">
                <a16:creationId xmlns:a16="http://schemas.microsoft.com/office/drawing/2014/main" id="{CC09936E-5AF4-38D6-793B-513801BD01B5}"/>
              </a:ext>
            </a:extLst>
          </p:cNvPr>
          <p:cNvSpPr/>
          <p:nvPr/>
        </p:nvSpPr>
        <p:spPr>
          <a:xfrm>
            <a:off x="3910214" y="1693228"/>
            <a:ext cx="4297680" cy="755361"/>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3.2 </a:t>
            </a:r>
            <a:r>
              <a:rPr lang="en-US" sz="1200" dirty="0">
                <a:solidFill>
                  <a:schemeClr val="tx1"/>
                </a:solidFill>
              </a:rPr>
              <a:t>Prepare training pipeline</a:t>
            </a:r>
          </a:p>
          <a:p>
            <a:pPr marL="171450" indent="-171450">
              <a:buFont typeface="Arial" panose="020B0604020202020204" pitchFamily="34" charset="0"/>
              <a:buChar char="•"/>
            </a:pPr>
            <a:r>
              <a:rPr lang="en-US" sz="1200" dirty="0">
                <a:solidFill>
                  <a:schemeClr val="tx1"/>
                </a:solidFill>
              </a:rPr>
              <a:t>Make 3D pose info available for output</a:t>
            </a:r>
          </a:p>
          <a:p>
            <a:pPr marL="171450" indent="-171450">
              <a:buFont typeface="Arial" panose="020B0604020202020204" pitchFamily="34" charset="0"/>
              <a:buChar char="•"/>
            </a:pPr>
            <a:r>
              <a:rPr lang="en-US" sz="1200" dirty="0">
                <a:solidFill>
                  <a:schemeClr val="tx1"/>
                </a:solidFill>
              </a:rPr>
              <a:t>Perform hyperparameter tuning for training</a:t>
            </a:r>
          </a:p>
        </p:txBody>
      </p:sp>
      <p:sp>
        <p:nvSpPr>
          <p:cNvPr id="13" name="Rectangle: Rounded Corners 11">
            <a:extLst>
              <a:ext uri="{FF2B5EF4-FFF2-40B4-BE49-F238E27FC236}">
                <a16:creationId xmlns:a16="http://schemas.microsoft.com/office/drawing/2014/main" id="{83A5161F-C128-D954-1F9C-88753B222509}"/>
              </a:ext>
            </a:extLst>
          </p:cNvPr>
          <p:cNvSpPr/>
          <p:nvPr/>
        </p:nvSpPr>
        <p:spPr>
          <a:xfrm>
            <a:off x="3910214" y="3462956"/>
            <a:ext cx="4297680" cy="1121651"/>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3.4 Validation</a:t>
            </a:r>
          </a:p>
          <a:p>
            <a:pPr marL="171450" indent="-171450">
              <a:buFont typeface="Arial" panose="020B0604020202020204" pitchFamily="34" charset="0"/>
              <a:buChar char="•"/>
            </a:pPr>
            <a:r>
              <a:rPr lang="en-US" sz="1200" dirty="0">
                <a:solidFill>
                  <a:schemeClr val="tx1"/>
                </a:solidFill>
              </a:rPr>
              <a:t>Validate with the validation dataset</a:t>
            </a:r>
          </a:p>
          <a:p>
            <a:pPr marL="171450" indent="-171450">
              <a:buFont typeface="Arial" panose="020B0604020202020204" pitchFamily="34" charset="0"/>
              <a:buChar char="•"/>
            </a:pPr>
            <a:r>
              <a:rPr lang="en-US" sz="1200" dirty="0">
                <a:solidFill>
                  <a:schemeClr val="tx1"/>
                </a:solidFill>
              </a:rPr>
              <a:t>Document training stats: CF matrix, loss curve, etc.</a:t>
            </a:r>
          </a:p>
          <a:p>
            <a:pPr marL="171450" indent="-171450">
              <a:buFont typeface="Arial" panose="020B0604020202020204" pitchFamily="34" charset="0"/>
              <a:buChar char="•"/>
            </a:pPr>
            <a:r>
              <a:rPr lang="en-US" sz="1200" dirty="0">
                <a:solidFill>
                  <a:schemeClr val="tx1"/>
                </a:solidFill>
              </a:rPr>
              <a:t>Iterate the training process as needed</a:t>
            </a:r>
          </a:p>
          <a:p>
            <a:pPr marL="171450" indent="-171450">
              <a:buFont typeface="Arial" panose="020B0604020202020204" pitchFamily="34" charset="0"/>
              <a:buChar char="•"/>
            </a:pPr>
            <a:r>
              <a:rPr lang="en-US" sz="1200" dirty="0">
                <a:solidFill>
                  <a:schemeClr val="tx1"/>
                </a:solidFill>
              </a:rPr>
              <a:t>Pick the best-performed model</a:t>
            </a:r>
          </a:p>
          <a:p>
            <a:endParaRPr lang="en-US" sz="1200" b="1" dirty="0">
              <a:solidFill>
                <a:schemeClr val="tx1"/>
              </a:solidFill>
            </a:endParaRPr>
          </a:p>
        </p:txBody>
      </p:sp>
      <p:cxnSp>
        <p:nvCxnSpPr>
          <p:cNvPr id="15" name="Connector: Elbow 15">
            <a:extLst>
              <a:ext uri="{FF2B5EF4-FFF2-40B4-BE49-F238E27FC236}">
                <a16:creationId xmlns:a16="http://schemas.microsoft.com/office/drawing/2014/main" id="{FCF57FDB-B781-2627-1551-893320C3A5D2}"/>
              </a:ext>
            </a:extLst>
          </p:cNvPr>
          <p:cNvCxnSpPr>
            <a:cxnSpLocks/>
            <a:stCxn id="14" idx="3"/>
            <a:endCxn id="13" idx="1"/>
          </p:cNvCxnSpPr>
          <p:nvPr/>
        </p:nvCxnSpPr>
        <p:spPr>
          <a:xfrm>
            <a:off x="2595712" y="1988445"/>
            <a:ext cx="1314502" cy="2035337"/>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4A5D2DFD-5C2A-CC71-566F-9B4ECA7FCC76}"/>
              </a:ext>
            </a:extLst>
          </p:cNvPr>
          <p:cNvSpPr txBox="1"/>
          <p:nvPr/>
        </p:nvSpPr>
        <p:spPr>
          <a:xfrm>
            <a:off x="2286000" y="3242475"/>
            <a:ext cx="4572000" cy="369332"/>
          </a:xfrm>
          <a:prstGeom prst="rect">
            <a:avLst/>
          </a:prstGeom>
          <a:noFill/>
        </p:spPr>
        <p:txBody>
          <a:bodyPr wrap="square">
            <a:spAutoFit/>
          </a:bodyPr>
          <a:lstStyle/>
          <a:p>
            <a:r>
              <a:rPr lang="en-US" dirty="0"/>
              <a:t>-</a:t>
            </a:r>
          </a:p>
        </p:txBody>
      </p:sp>
    </p:spTree>
    <p:extLst>
      <p:ext uri="{BB962C8B-B14F-4D97-AF65-F5344CB8AC3E}">
        <p14:creationId xmlns:p14="http://schemas.microsoft.com/office/powerpoint/2010/main" val="13472108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70559CD4-012D-4332-BB66-645F8114A5A6}"/>
              </a:ext>
            </a:extLst>
          </p:cNvPr>
          <p:cNvSpPr/>
          <p:nvPr/>
        </p:nvSpPr>
        <p:spPr>
          <a:xfrm>
            <a:off x="3910214" y="672504"/>
            <a:ext cx="4297680" cy="739355"/>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4.1 </a:t>
            </a:r>
            <a:r>
              <a:rPr lang="en-US" sz="1200" dirty="0">
                <a:solidFill>
                  <a:schemeClr val="tx1"/>
                </a:solidFill>
              </a:rPr>
              <a:t>Setup environment for evaluation</a:t>
            </a:r>
          </a:p>
          <a:p>
            <a:pPr marL="171450" indent="-171450">
              <a:buFont typeface="Arial" panose="020B0604020202020204" pitchFamily="34" charset="0"/>
              <a:buChar char="•"/>
            </a:pPr>
            <a:r>
              <a:rPr lang="en-US" sz="1200" dirty="0">
                <a:solidFill>
                  <a:schemeClr val="tx1"/>
                </a:solidFill>
              </a:rPr>
              <a:t>Set up eval pipeline</a:t>
            </a:r>
          </a:p>
          <a:p>
            <a:pPr marL="171450" indent="-171450">
              <a:buFont typeface="Arial" panose="020B0604020202020204" pitchFamily="34" charset="0"/>
              <a:buChar char="•"/>
            </a:pPr>
            <a:r>
              <a:rPr lang="en-US" sz="1200" dirty="0">
                <a:solidFill>
                  <a:schemeClr val="tx1"/>
                </a:solidFill>
              </a:rPr>
              <a:t>Setup database for storing results</a:t>
            </a:r>
          </a:p>
          <a:p>
            <a:endParaRPr lang="en-US" sz="1200" b="1" dirty="0">
              <a:solidFill>
                <a:schemeClr val="tx1"/>
              </a:solidFill>
            </a:endParaRPr>
          </a:p>
        </p:txBody>
      </p:sp>
      <p:cxnSp>
        <p:nvCxnSpPr>
          <p:cNvPr id="16" name="Connector: Elbow 15">
            <a:extLst>
              <a:ext uri="{FF2B5EF4-FFF2-40B4-BE49-F238E27FC236}">
                <a16:creationId xmlns:a16="http://schemas.microsoft.com/office/drawing/2014/main" id="{B4BF3396-668E-45A9-A0E1-5AF179C78563}"/>
              </a:ext>
            </a:extLst>
          </p:cNvPr>
          <p:cNvCxnSpPr>
            <a:cxnSpLocks/>
            <a:stCxn id="14" idx="3"/>
            <a:endCxn id="12" idx="1"/>
          </p:cNvCxnSpPr>
          <p:nvPr/>
        </p:nvCxnSpPr>
        <p:spPr>
          <a:xfrm flipV="1">
            <a:off x="2595712" y="1042182"/>
            <a:ext cx="1314502" cy="946263"/>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BD41B3AE-AE13-41BD-86BA-9EA02F8CC01A}"/>
              </a:ext>
            </a:extLst>
          </p:cNvPr>
          <p:cNvSpPr/>
          <p:nvPr/>
        </p:nvSpPr>
        <p:spPr>
          <a:xfrm>
            <a:off x="182819" y="1363785"/>
            <a:ext cx="2412893" cy="1249320"/>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100" dirty="0">
                <a:solidFill>
                  <a:schemeClr val="tx1"/>
                </a:solidFill>
              </a:rPr>
              <a:t>4. Eval the Model and compare with baseline performance</a:t>
            </a:r>
          </a:p>
          <a:p>
            <a:pPr marL="171450" indent="-171450">
              <a:buFont typeface="Arial" panose="020B0604020202020204" pitchFamily="34" charset="0"/>
              <a:buChar char="•"/>
            </a:pPr>
            <a:r>
              <a:rPr lang="en-US" sz="1100" dirty="0">
                <a:solidFill>
                  <a:schemeClr val="tx1"/>
                </a:solidFill>
              </a:rPr>
              <a:t>Eval model with eval dataset</a:t>
            </a:r>
          </a:p>
          <a:p>
            <a:pPr marL="171450" indent="-171450">
              <a:buFont typeface="Arial" panose="020B0604020202020204" pitchFamily="34" charset="0"/>
              <a:buChar char="•"/>
            </a:pPr>
            <a:r>
              <a:rPr lang="en-US" sz="1100" dirty="0">
                <a:solidFill>
                  <a:schemeClr val="tx1"/>
                </a:solidFill>
              </a:rPr>
              <a:t>Compare performance number ( precision, recall)</a:t>
            </a:r>
          </a:p>
          <a:p>
            <a:pPr marL="171450" indent="-171450">
              <a:buFont typeface="Arial" panose="020B0604020202020204" pitchFamily="34" charset="0"/>
              <a:buChar char="•"/>
            </a:pPr>
            <a:r>
              <a:rPr lang="en-US" sz="1100" dirty="0">
                <a:solidFill>
                  <a:schemeClr val="tx1"/>
                </a:solidFill>
              </a:rPr>
              <a:t>Tools: Python, </a:t>
            </a:r>
            <a:r>
              <a:rPr lang="en-US" sz="1100" dirty="0" err="1">
                <a:solidFill>
                  <a:schemeClr val="tx1"/>
                </a:solidFill>
              </a:rPr>
              <a:t>pytorch</a:t>
            </a:r>
            <a:endParaRPr lang="en-US" sz="1100" dirty="0">
              <a:solidFill>
                <a:schemeClr val="tx1"/>
              </a:solidFill>
            </a:endParaRPr>
          </a:p>
        </p:txBody>
      </p:sp>
      <p:sp>
        <p:nvSpPr>
          <p:cNvPr id="2" name="Title 2">
            <a:extLst>
              <a:ext uri="{FF2B5EF4-FFF2-40B4-BE49-F238E27FC236}">
                <a16:creationId xmlns:a16="http://schemas.microsoft.com/office/drawing/2014/main" id="{F08F6BBF-DC3E-1F41-777F-27880F49B59D}"/>
              </a:ext>
            </a:extLst>
          </p:cNvPr>
          <p:cNvSpPr txBox="1">
            <a:spLocks/>
          </p:cNvSpPr>
          <p:nvPr/>
        </p:nvSpPr>
        <p:spPr>
          <a:xfrm>
            <a:off x="1474918" y="125177"/>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2400" dirty="0">
                <a:latin typeface="+mn-lt"/>
              </a:rPr>
              <a:t>Methodology Steps – Box 4 – Second Level</a:t>
            </a:r>
          </a:p>
        </p:txBody>
      </p:sp>
      <p:sp>
        <p:nvSpPr>
          <p:cNvPr id="6" name="Rectangle: Rounded Corners 11">
            <a:extLst>
              <a:ext uri="{FF2B5EF4-FFF2-40B4-BE49-F238E27FC236}">
                <a16:creationId xmlns:a16="http://schemas.microsoft.com/office/drawing/2014/main" id="{6E506305-9776-188B-E1EF-B55BCC92E96E}"/>
              </a:ext>
            </a:extLst>
          </p:cNvPr>
          <p:cNvSpPr/>
          <p:nvPr/>
        </p:nvSpPr>
        <p:spPr>
          <a:xfrm>
            <a:off x="4000830" y="2809102"/>
            <a:ext cx="4297680" cy="755361"/>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4.3 Document results</a:t>
            </a:r>
          </a:p>
          <a:p>
            <a:pPr marL="171450" indent="-171450">
              <a:buFont typeface="Arial" panose="020B0604020202020204" pitchFamily="34" charset="0"/>
              <a:buChar char="•"/>
            </a:pPr>
            <a:r>
              <a:rPr lang="en-US" sz="1200" dirty="0">
                <a:solidFill>
                  <a:schemeClr val="tx1"/>
                </a:solidFill>
              </a:rPr>
              <a:t>Document precision/recalls, F1, CF matrix and other results. ( for H1)</a:t>
            </a:r>
          </a:p>
        </p:txBody>
      </p:sp>
      <p:cxnSp>
        <p:nvCxnSpPr>
          <p:cNvPr id="8" name="Connector: Elbow 15">
            <a:extLst>
              <a:ext uri="{FF2B5EF4-FFF2-40B4-BE49-F238E27FC236}">
                <a16:creationId xmlns:a16="http://schemas.microsoft.com/office/drawing/2014/main" id="{9784545F-D5BD-F555-5F6B-4B04A9FB135C}"/>
              </a:ext>
            </a:extLst>
          </p:cNvPr>
          <p:cNvCxnSpPr>
            <a:cxnSpLocks/>
          </p:cNvCxnSpPr>
          <p:nvPr/>
        </p:nvCxnSpPr>
        <p:spPr>
          <a:xfrm>
            <a:off x="2550404" y="1988445"/>
            <a:ext cx="1405118" cy="1198338"/>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Rectangle: Rounded Corners 11">
            <a:extLst>
              <a:ext uri="{FF2B5EF4-FFF2-40B4-BE49-F238E27FC236}">
                <a16:creationId xmlns:a16="http://schemas.microsoft.com/office/drawing/2014/main" id="{F9DF1A19-E71B-D5E5-A9BB-4B2077FA01D5}"/>
              </a:ext>
            </a:extLst>
          </p:cNvPr>
          <p:cNvSpPr/>
          <p:nvPr/>
        </p:nvSpPr>
        <p:spPr>
          <a:xfrm>
            <a:off x="3910214" y="1502423"/>
            <a:ext cx="4297680" cy="1198338"/>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4.2 </a:t>
            </a:r>
            <a:r>
              <a:rPr lang="en-US" sz="1200" dirty="0">
                <a:solidFill>
                  <a:schemeClr val="tx1"/>
                </a:solidFill>
              </a:rPr>
              <a:t>Run the model inference with test data</a:t>
            </a:r>
          </a:p>
          <a:p>
            <a:pPr marL="171450" indent="-171450">
              <a:buFont typeface="Arial" panose="020B0604020202020204" pitchFamily="34" charset="0"/>
              <a:buChar char="•"/>
            </a:pPr>
            <a:r>
              <a:rPr lang="en-US" sz="1200" dirty="0">
                <a:solidFill>
                  <a:schemeClr val="tx1"/>
                </a:solidFill>
              </a:rPr>
              <a:t>Run pipeline with model selected in training step</a:t>
            </a:r>
          </a:p>
          <a:p>
            <a:pPr marL="171450" indent="-171450">
              <a:buFont typeface="Arial" panose="020B0604020202020204" pitchFamily="34" charset="0"/>
              <a:buChar char="•"/>
            </a:pPr>
            <a:r>
              <a:rPr lang="en-US" sz="1200" dirty="0">
                <a:solidFill>
                  <a:schemeClr val="tx1"/>
                </a:solidFill>
              </a:rPr>
              <a:t>Collect result and save to database</a:t>
            </a:r>
          </a:p>
          <a:p>
            <a:pPr marL="171450" indent="-171450">
              <a:buFont typeface="Arial" panose="020B0604020202020204" pitchFamily="34" charset="0"/>
              <a:buChar char="•"/>
            </a:pPr>
            <a:r>
              <a:rPr lang="en-US" sz="1200" dirty="0">
                <a:solidFill>
                  <a:schemeClr val="tx1"/>
                </a:solidFill>
              </a:rPr>
              <a:t>Write program to read results and calculate precision/recall</a:t>
            </a:r>
          </a:p>
          <a:p>
            <a:pPr marL="171450" indent="-171450">
              <a:buFont typeface="Arial" panose="020B0604020202020204" pitchFamily="34" charset="0"/>
              <a:buChar char="•"/>
            </a:pPr>
            <a:r>
              <a:rPr lang="en-US" sz="1200" dirty="0">
                <a:solidFill>
                  <a:schemeClr val="tx1"/>
                </a:solidFill>
              </a:rPr>
              <a:t>Compare performance (precision/recall) with baseline </a:t>
            </a:r>
          </a:p>
          <a:p>
            <a:endParaRPr lang="en-US" sz="1200" b="1" dirty="0">
              <a:solidFill>
                <a:schemeClr val="tx1"/>
              </a:solidFill>
            </a:endParaRPr>
          </a:p>
          <a:p>
            <a:endParaRPr lang="en-US" sz="1200" b="1" dirty="0">
              <a:solidFill>
                <a:schemeClr val="tx1"/>
              </a:solidFill>
            </a:endParaRPr>
          </a:p>
        </p:txBody>
      </p:sp>
      <p:cxnSp>
        <p:nvCxnSpPr>
          <p:cNvPr id="9" name="Connector: Elbow 15">
            <a:extLst>
              <a:ext uri="{FF2B5EF4-FFF2-40B4-BE49-F238E27FC236}">
                <a16:creationId xmlns:a16="http://schemas.microsoft.com/office/drawing/2014/main" id="{B48EF347-DF38-64A6-96C7-94F56A1C31E7}"/>
              </a:ext>
            </a:extLst>
          </p:cNvPr>
          <p:cNvCxnSpPr>
            <a:cxnSpLocks/>
          </p:cNvCxnSpPr>
          <p:nvPr/>
        </p:nvCxnSpPr>
        <p:spPr>
          <a:xfrm flipV="1">
            <a:off x="2527750" y="1999922"/>
            <a:ext cx="1450426" cy="2221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E7174B23-7AB3-45BC-2772-79784A9A5014}"/>
              </a:ext>
            </a:extLst>
          </p:cNvPr>
          <p:cNvSpPr/>
          <p:nvPr/>
        </p:nvSpPr>
        <p:spPr>
          <a:xfrm>
            <a:off x="7315200" y="3786854"/>
            <a:ext cx="838200" cy="3111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0" i="0" kern="1200" dirty="0">
                <a:solidFill>
                  <a:schemeClr val="dk1"/>
                </a:solidFill>
                <a:effectLst/>
                <a:latin typeface="+mn-lt"/>
                <a:ea typeface="+mn-ea"/>
                <a:cs typeface="+mn-cs"/>
              </a:rPr>
              <a:t>Hypothesis 1</a:t>
            </a:r>
            <a:endParaRPr lang="en-US" sz="900" dirty="0"/>
          </a:p>
        </p:txBody>
      </p:sp>
    </p:spTree>
    <p:extLst>
      <p:ext uri="{BB962C8B-B14F-4D97-AF65-F5344CB8AC3E}">
        <p14:creationId xmlns:p14="http://schemas.microsoft.com/office/powerpoint/2010/main" val="5102484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70559CD4-012D-4332-BB66-645F8114A5A6}"/>
              </a:ext>
            </a:extLst>
          </p:cNvPr>
          <p:cNvSpPr/>
          <p:nvPr/>
        </p:nvSpPr>
        <p:spPr>
          <a:xfrm>
            <a:off x="3910214" y="994047"/>
            <a:ext cx="4297680" cy="807528"/>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5.1 Model selection</a:t>
            </a:r>
          </a:p>
          <a:p>
            <a:pPr marL="171450" indent="-171450">
              <a:buFont typeface="Arial" panose="020B0604020202020204" pitchFamily="34" charset="0"/>
              <a:buChar char="•"/>
            </a:pPr>
            <a:r>
              <a:rPr lang="en-US" sz="1200" dirty="0">
                <a:solidFill>
                  <a:schemeClr val="tx1"/>
                </a:solidFill>
              </a:rPr>
              <a:t>Select pre-train point cloud object classification</a:t>
            </a:r>
            <a:endParaRPr lang="en-US" sz="1200" b="1" dirty="0">
              <a:solidFill>
                <a:schemeClr val="tx1"/>
              </a:solidFill>
            </a:endParaRPr>
          </a:p>
          <a:p>
            <a:endParaRPr lang="en-US" sz="1200" b="1" dirty="0">
              <a:solidFill>
                <a:schemeClr val="tx1"/>
              </a:solidFill>
            </a:endParaRPr>
          </a:p>
        </p:txBody>
      </p:sp>
      <p:cxnSp>
        <p:nvCxnSpPr>
          <p:cNvPr id="16" name="Connector: Elbow 15">
            <a:extLst>
              <a:ext uri="{FF2B5EF4-FFF2-40B4-BE49-F238E27FC236}">
                <a16:creationId xmlns:a16="http://schemas.microsoft.com/office/drawing/2014/main" id="{B4BF3396-668E-45A9-A0E1-5AF179C78563}"/>
              </a:ext>
            </a:extLst>
          </p:cNvPr>
          <p:cNvCxnSpPr>
            <a:cxnSpLocks/>
            <a:stCxn id="14" idx="3"/>
            <a:endCxn id="12" idx="1"/>
          </p:cNvCxnSpPr>
          <p:nvPr/>
        </p:nvCxnSpPr>
        <p:spPr>
          <a:xfrm flipV="1">
            <a:off x="2595712" y="1397811"/>
            <a:ext cx="1314502" cy="590634"/>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BD41B3AE-AE13-41BD-86BA-9EA02F8CC01A}"/>
              </a:ext>
            </a:extLst>
          </p:cNvPr>
          <p:cNvSpPr/>
          <p:nvPr/>
        </p:nvSpPr>
        <p:spPr>
          <a:xfrm>
            <a:off x="182819" y="1363785"/>
            <a:ext cx="2412893" cy="1249320"/>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100" b="1" dirty="0">
                <a:solidFill>
                  <a:schemeClr val="tx1"/>
                </a:solidFill>
              </a:rPr>
              <a:t>5</a:t>
            </a:r>
            <a:r>
              <a:rPr lang="en-US" sz="1100" dirty="0">
                <a:solidFill>
                  <a:schemeClr val="tx1"/>
                </a:solidFill>
              </a:rPr>
              <a:t>. Setup point-cloud objects pre-train model</a:t>
            </a:r>
          </a:p>
          <a:p>
            <a:pPr marL="171450" indent="-171450">
              <a:buFont typeface="Arial" panose="020B0604020202020204" pitchFamily="34" charset="0"/>
              <a:buChar char="•"/>
            </a:pPr>
            <a:r>
              <a:rPr lang="en-US" sz="1100" dirty="0">
                <a:solidFill>
                  <a:schemeClr val="tx1"/>
                </a:solidFill>
              </a:rPr>
              <a:t>Prepare 3D point cloud object model</a:t>
            </a:r>
          </a:p>
          <a:p>
            <a:pPr marL="171450" indent="-171450">
              <a:buFont typeface="Arial" panose="020B0604020202020204" pitchFamily="34" charset="0"/>
              <a:buChar char="•"/>
            </a:pPr>
            <a:r>
              <a:rPr lang="en-US" sz="1100" b="1" dirty="0">
                <a:solidFill>
                  <a:schemeClr val="tx1"/>
                </a:solidFill>
              </a:rPr>
              <a:t>Tools:</a:t>
            </a:r>
            <a:r>
              <a:rPr lang="en-US" sz="1100" dirty="0">
                <a:solidFill>
                  <a:schemeClr val="tx1"/>
                </a:solidFill>
              </a:rPr>
              <a:t> Python, </a:t>
            </a:r>
            <a:r>
              <a:rPr lang="en-US" sz="1100" dirty="0" err="1">
                <a:solidFill>
                  <a:schemeClr val="tx1"/>
                </a:solidFill>
              </a:rPr>
              <a:t>Pytorch</a:t>
            </a:r>
            <a:r>
              <a:rPr lang="en-US" sz="1100" dirty="0">
                <a:solidFill>
                  <a:schemeClr val="tx1"/>
                </a:solidFill>
              </a:rPr>
              <a:t>, </a:t>
            </a:r>
            <a:r>
              <a:rPr lang="en-US" sz="1100" dirty="0" err="1">
                <a:solidFill>
                  <a:schemeClr val="tx1"/>
                </a:solidFill>
              </a:rPr>
              <a:t>Sagemaker</a:t>
            </a:r>
            <a:endParaRPr lang="en-US" sz="1100" dirty="0">
              <a:solidFill>
                <a:schemeClr val="tx1"/>
              </a:solidFill>
            </a:endParaRPr>
          </a:p>
        </p:txBody>
      </p:sp>
      <p:sp>
        <p:nvSpPr>
          <p:cNvPr id="2" name="Title 2">
            <a:extLst>
              <a:ext uri="{FF2B5EF4-FFF2-40B4-BE49-F238E27FC236}">
                <a16:creationId xmlns:a16="http://schemas.microsoft.com/office/drawing/2014/main" id="{F08F6BBF-DC3E-1F41-777F-27880F49B59D}"/>
              </a:ext>
            </a:extLst>
          </p:cNvPr>
          <p:cNvSpPr txBox="1">
            <a:spLocks/>
          </p:cNvSpPr>
          <p:nvPr/>
        </p:nvSpPr>
        <p:spPr>
          <a:xfrm>
            <a:off x="1389265" y="237740"/>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2400" dirty="0">
                <a:latin typeface="+mn-lt"/>
              </a:rPr>
              <a:t>Methodology Steps – Box 5 – Second Level</a:t>
            </a:r>
          </a:p>
        </p:txBody>
      </p:sp>
      <p:sp>
        <p:nvSpPr>
          <p:cNvPr id="7" name="Rectangle: Rounded Corners 11">
            <a:extLst>
              <a:ext uri="{FF2B5EF4-FFF2-40B4-BE49-F238E27FC236}">
                <a16:creationId xmlns:a16="http://schemas.microsoft.com/office/drawing/2014/main" id="{F9DF1A19-E71B-D5E5-A9BB-4B2077FA01D5}"/>
              </a:ext>
            </a:extLst>
          </p:cNvPr>
          <p:cNvSpPr/>
          <p:nvPr/>
        </p:nvSpPr>
        <p:spPr>
          <a:xfrm>
            <a:off x="3910214" y="1985979"/>
            <a:ext cx="4297680" cy="1249320"/>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5.2 Test model</a:t>
            </a:r>
          </a:p>
          <a:p>
            <a:pPr marL="171450" indent="-171450">
              <a:buFont typeface="Arial" panose="020B0604020202020204" pitchFamily="34" charset="0"/>
              <a:buChar char="•"/>
            </a:pPr>
            <a:r>
              <a:rPr lang="en-US" sz="1200" dirty="0">
                <a:solidFill>
                  <a:schemeClr val="tx1"/>
                </a:solidFill>
              </a:rPr>
              <a:t>Run point cloud model inference with test dataset</a:t>
            </a:r>
          </a:p>
          <a:p>
            <a:pPr marL="171450" indent="-171450">
              <a:buFont typeface="Arial" panose="020B0604020202020204" pitchFamily="34" charset="0"/>
              <a:buChar char="•"/>
            </a:pPr>
            <a:r>
              <a:rPr lang="en-US" sz="1200" dirty="0">
                <a:solidFill>
                  <a:schemeClr val="tx1"/>
                </a:solidFill>
              </a:rPr>
              <a:t>Make sure that 3D point cloud coordinates and classification available as outputs</a:t>
            </a:r>
          </a:p>
          <a:p>
            <a:pPr marL="171450" indent="-171450">
              <a:buFont typeface="Arial" panose="020B0604020202020204" pitchFamily="34" charset="0"/>
              <a:buChar char="•"/>
            </a:pPr>
            <a:endParaRPr lang="en-US" sz="1200" b="1" dirty="0">
              <a:solidFill>
                <a:schemeClr val="tx1"/>
              </a:solidFill>
            </a:endParaRPr>
          </a:p>
          <a:p>
            <a:endParaRPr lang="en-US" sz="1200" b="1" dirty="0">
              <a:solidFill>
                <a:schemeClr val="tx1"/>
              </a:solidFill>
            </a:endParaRPr>
          </a:p>
        </p:txBody>
      </p:sp>
      <p:cxnSp>
        <p:nvCxnSpPr>
          <p:cNvPr id="9" name="Connector: Elbow 15">
            <a:extLst>
              <a:ext uri="{FF2B5EF4-FFF2-40B4-BE49-F238E27FC236}">
                <a16:creationId xmlns:a16="http://schemas.microsoft.com/office/drawing/2014/main" id="{B48EF347-DF38-64A6-96C7-94F56A1C31E7}"/>
              </a:ext>
            </a:extLst>
          </p:cNvPr>
          <p:cNvCxnSpPr>
            <a:cxnSpLocks/>
            <a:stCxn id="14" idx="3"/>
            <a:endCxn id="7" idx="1"/>
          </p:cNvCxnSpPr>
          <p:nvPr/>
        </p:nvCxnSpPr>
        <p:spPr>
          <a:xfrm>
            <a:off x="2595712" y="1988445"/>
            <a:ext cx="1314502" cy="622194"/>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868372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70559CD4-012D-4332-BB66-645F8114A5A6}"/>
              </a:ext>
            </a:extLst>
          </p:cNvPr>
          <p:cNvSpPr/>
          <p:nvPr/>
        </p:nvSpPr>
        <p:spPr>
          <a:xfrm>
            <a:off x="3910214" y="918640"/>
            <a:ext cx="4297680" cy="604663"/>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6.1 </a:t>
            </a:r>
            <a:r>
              <a:rPr lang="en-US" sz="1200" dirty="0">
                <a:solidFill>
                  <a:schemeClr val="tx1"/>
                </a:solidFill>
              </a:rPr>
              <a:t>Design and implement pointing direction and 3D point cloud intersection</a:t>
            </a:r>
            <a:endParaRPr lang="en-US" sz="1200" b="1" dirty="0">
              <a:solidFill>
                <a:schemeClr val="tx1"/>
              </a:solidFill>
            </a:endParaRPr>
          </a:p>
          <a:p>
            <a:endParaRPr lang="en-US" sz="1200" b="1" dirty="0">
              <a:solidFill>
                <a:schemeClr val="tx1"/>
              </a:solidFill>
            </a:endParaRPr>
          </a:p>
        </p:txBody>
      </p:sp>
      <p:cxnSp>
        <p:nvCxnSpPr>
          <p:cNvPr id="16" name="Connector: Elbow 15">
            <a:extLst>
              <a:ext uri="{FF2B5EF4-FFF2-40B4-BE49-F238E27FC236}">
                <a16:creationId xmlns:a16="http://schemas.microsoft.com/office/drawing/2014/main" id="{B4BF3396-668E-45A9-A0E1-5AF179C78563}"/>
              </a:ext>
            </a:extLst>
          </p:cNvPr>
          <p:cNvCxnSpPr>
            <a:cxnSpLocks/>
            <a:stCxn id="14" idx="3"/>
            <a:endCxn id="12" idx="1"/>
          </p:cNvCxnSpPr>
          <p:nvPr/>
        </p:nvCxnSpPr>
        <p:spPr>
          <a:xfrm flipV="1">
            <a:off x="2595712" y="1220972"/>
            <a:ext cx="1314502" cy="767473"/>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BD41B3AE-AE13-41BD-86BA-9EA02F8CC01A}"/>
              </a:ext>
            </a:extLst>
          </p:cNvPr>
          <p:cNvSpPr/>
          <p:nvPr/>
        </p:nvSpPr>
        <p:spPr>
          <a:xfrm>
            <a:off x="182819" y="1363785"/>
            <a:ext cx="2412893" cy="1249320"/>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100" b="1" dirty="0">
                <a:solidFill>
                  <a:schemeClr val="tx1"/>
                </a:solidFill>
              </a:rPr>
              <a:t>6. Build 3D point cloud object intersection algorithm</a:t>
            </a:r>
          </a:p>
          <a:p>
            <a:pPr marL="171450" indent="-171450">
              <a:buFont typeface="Arial" panose="020B0604020202020204" pitchFamily="34" charset="0"/>
              <a:buChar char="•"/>
            </a:pPr>
            <a:r>
              <a:rPr lang="en-US" sz="1100" dirty="0">
                <a:solidFill>
                  <a:schemeClr val="tx1"/>
                </a:solidFill>
              </a:rPr>
              <a:t>Prepare a geometry calculation module to calculate the intersection</a:t>
            </a:r>
          </a:p>
          <a:p>
            <a:pPr marL="171450" indent="-171450">
              <a:buFont typeface="Arial" panose="020B0604020202020204" pitchFamily="34" charset="0"/>
              <a:buChar char="•"/>
            </a:pPr>
            <a:r>
              <a:rPr lang="en-US" sz="1100" b="1" dirty="0">
                <a:solidFill>
                  <a:schemeClr val="tx1"/>
                </a:solidFill>
              </a:rPr>
              <a:t>Tools:</a:t>
            </a:r>
            <a:r>
              <a:rPr lang="en-US" sz="1100" dirty="0">
                <a:solidFill>
                  <a:schemeClr val="tx1"/>
                </a:solidFill>
              </a:rPr>
              <a:t> Python, NumPy</a:t>
            </a:r>
          </a:p>
        </p:txBody>
      </p:sp>
      <p:sp>
        <p:nvSpPr>
          <p:cNvPr id="2" name="Title 2">
            <a:extLst>
              <a:ext uri="{FF2B5EF4-FFF2-40B4-BE49-F238E27FC236}">
                <a16:creationId xmlns:a16="http://schemas.microsoft.com/office/drawing/2014/main" id="{F08F6BBF-DC3E-1F41-777F-27880F49B59D}"/>
              </a:ext>
            </a:extLst>
          </p:cNvPr>
          <p:cNvSpPr txBox="1">
            <a:spLocks/>
          </p:cNvSpPr>
          <p:nvPr/>
        </p:nvSpPr>
        <p:spPr>
          <a:xfrm>
            <a:off x="693868" y="209902"/>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2400" dirty="0">
                <a:latin typeface="+mn-lt"/>
              </a:rPr>
              <a:t>Methodology Steps – Box 6 – Second Level</a:t>
            </a:r>
          </a:p>
        </p:txBody>
      </p:sp>
      <p:sp>
        <p:nvSpPr>
          <p:cNvPr id="6" name="Rectangle: Rounded Corners 11">
            <a:extLst>
              <a:ext uri="{FF2B5EF4-FFF2-40B4-BE49-F238E27FC236}">
                <a16:creationId xmlns:a16="http://schemas.microsoft.com/office/drawing/2014/main" id="{6E506305-9776-188B-E1EF-B55BCC92E96E}"/>
              </a:ext>
            </a:extLst>
          </p:cNvPr>
          <p:cNvSpPr/>
          <p:nvPr/>
        </p:nvSpPr>
        <p:spPr>
          <a:xfrm>
            <a:off x="4000830" y="2809102"/>
            <a:ext cx="4297680" cy="755361"/>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solidFill>
                  <a:schemeClr val="tx1"/>
                </a:solidFill>
              </a:rPr>
              <a:t>6.3 Integrate the intersection algorithm and make it available to the pipeline</a:t>
            </a:r>
          </a:p>
        </p:txBody>
      </p:sp>
      <p:cxnSp>
        <p:nvCxnSpPr>
          <p:cNvPr id="8" name="Connector: Elbow 15">
            <a:extLst>
              <a:ext uri="{FF2B5EF4-FFF2-40B4-BE49-F238E27FC236}">
                <a16:creationId xmlns:a16="http://schemas.microsoft.com/office/drawing/2014/main" id="{9784545F-D5BD-F555-5F6B-4B04A9FB135C}"/>
              </a:ext>
            </a:extLst>
          </p:cNvPr>
          <p:cNvCxnSpPr>
            <a:cxnSpLocks/>
          </p:cNvCxnSpPr>
          <p:nvPr/>
        </p:nvCxnSpPr>
        <p:spPr>
          <a:xfrm>
            <a:off x="2550404" y="1988445"/>
            <a:ext cx="1405118" cy="1198338"/>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Rectangle: Rounded Corners 11">
            <a:extLst>
              <a:ext uri="{FF2B5EF4-FFF2-40B4-BE49-F238E27FC236}">
                <a16:creationId xmlns:a16="http://schemas.microsoft.com/office/drawing/2014/main" id="{F9DF1A19-E71B-D5E5-A9BB-4B2077FA01D5}"/>
              </a:ext>
            </a:extLst>
          </p:cNvPr>
          <p:cNvSpPr/>
          <p:nvPr/>
        </p:nvSpPr>
        <p:spPr>
          <a:xfrm>
            <a:off x="3977037" y="1741835"/>
            <a:ext cx="4345265" cy="493219"/>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6.2 </a:t>
            </a:r>
            <a:r>
              <a:rPr lang="en-US" sz="1200" dirty="0">
                <a:solidFill>
                  <a:schemeClr val="tx1"/>
                </a:solidFill>
              </a:rPr>
              <a:t>Test and debug algorithm with sample data  </a:t>
            </a:r>
            <a:endParaRPr lang="en-US" sz="1200" b="1" dirty="0">
              <a:solidFill>
                <a:schemeClr val="tx1"/>
              </a:solidFill>
            </a:endParaRPr>
          </a:p>
        </p:txBody>
      </p:sp>
      <p:cxnSp>
        <p:nvCxnSpPr>
          <p:cNvPr id="9" name="Connector: Elbow 15">
            <a:extLst>
              <a:ext uri="{FF2B5EF4-FFF2-40B4-BE49-F238E27FC236}">
                <a16:creationId xmlns:a16="http://schemas.microsoft.com/office/drawing/2014/main" id="{B48EF347-DF38-64A6-96C7-94F56A1C31E7}"/>
              </a:ext>
            </a:extLst>
          </p:cNvPr>
          <p:cNvCxnSpPr>
            <a:cxnSpLocks/>
            <a:stCxn id="14" idx="3"/>
            <a:endCxn id="7" idx="1"/>
          </p:cNvCxnSpPr>
          <p:nvPr/>
        </p:nvCxnSpPr>
        <p:spPr>
          <a:xfrm>
            <a:off x="2595712" y="1988445"/>
            <a:ext cx="13813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14745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70559CD4-012D-4332-BB66-645F8114A5A6}"/>
              </a:ext>
            </a:extLst>
          </p:cNvPr>
          <p:cNvSpPr/>
          <p:nvPr/>
        </p:nvSpPr>
        <p:spPr>
          <a:xfrm>
            <a:off x="3955522" y="988294"/>
            <a:ext cx="4297680" cy="493219"/>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7.1 </a:t>
            </a:r>
            <a:r>
              <a:rPr lang="en-US" sz="1200" dirty="0">
                <a:solidFill>
                  <a:schemeClr val="tx1"/>
                </a:solidFill>
              </a:rPr>
              <a:t>Setup environment for evaluation</a:t>
            </a:r>
            <a:endParaRPr lang="en-US" sz="1200" b="1" dirty="0">
              <a:solidFill>
                <a:schemeClr val="tx1"/>
              </a:solidFill>
            </a:endParaRPr>
          </a:p>
          <a:p>
            <a:endParaRPr lang="en-US" sz="1200" b="1" dirty="0">
              <a:solidFill>
                <a:schemeClr val="tx1"/>
              </a:solidFill>
            </a:endParaRPr>
          </a:p>
        </p:txBody>
      </p:sp>
      <p:cxnSp>
        <p:nvCxnSpPr>
          <p:cNvPr id="16" name="Connector: Elbow 15">
            <a:extLst>
              <a:ext uri="{FF2B5EF4-FFF2-40B4-BE49-F238E27FC236}">
                <a16:creationId xmlns:a16="http://schemas.microsoft.com/office/drawing/2014/main" id="{B4BF3396-668E-45A9-A0E1-5AF179C78563}"/>
              </a:ext>
            </a:extLst>
          </p:cNvPr>
          <p:cNvCxnSpPr>
            <a:cxnSpLocks/>
            <a:stCxn id="14" idx="3"/>
            <a:endCxn id="12" idx="1"/>
          </p:cNvCxnSpPr>
          <p:nvPr/>
        </p:nvCxnSpPr>
        <p:spPr>
          <a:xfrm flipV="1">
            <a:off x="2595712" y="1234904"/>
            <a:ext cx="1359810" cy="75354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BD41B3AE-AE13-41BD-86BA-9EA02F8CC01A}"/>
              </a:ext>
            </a:extLst>
          </p:cNvPr>
          <p:cNvSpPr/>
          <p:nvPr/>
        </p:nvSpPr>
        <p:spPr>
          <a:xfrm>
            <a:off x="182819" y="1363785"/>
            <a:ext cx="2412893" cy="1249320"/>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100" b="1" dirty="0">
                <a:solidFill>
                  <a:schemeClr val="tx1"/>
                </a:solidFill>
              </a:rPr>
              <a:t>7. Eval pointing object classification with the point cloud model and collect results </a:t>
            </a:r>
          </a:p>
          <a:p>
            <a:pPr marL="171450" indent="-171450">
              <a:buFont typeface="Arial" panose="020B0604020202020204" pitchFamily="34" charset="0"/>
              <a:buChar char="•"/>
            </a:pPr>
            <a:r>
              <a:rPr lang="en-US" sz="1100" dirty="0">
                <a:solidFill>
                  <a:schemeClr val="tx1"/>
                </a:solidFill>
              </a:rPr>
              <a:t>Test pipeline with test dataset</a:t>
            </a:r>
          </a:p>
          <a:p>
            <a:pPr marL="171450" indent="-171450">
              <a:buFont typeface="Arial" panose="020B0604020202020204" pitchFamily="34" charset="0"/>
              <a:buChar char="•"/>
            </a:pPr>
            <a:r>
              <a:rPr lang="en-US" sz="1100" dirty="0">
                <a:solidFill>
                  <a:schemeClr val="tx1"/>
                </a:solidFill>
              </a:rPr>
              <a:t>Document performance ( precision, recall)</a:t>
            </a:r>
          </a:p>
          <a:p>
            <a:pPr marL="171450" indent="-171450">
              <a:buFont typeface="Arial" panose="020B0604020202020204" pitchFamily="34" charset="0"/>
              <a:buChar char="•"/>
            </a:pPr>
            <a:r>
              <a:rPr lang="en-US" sz="1100" b="1" dirty="0">
                <a:solidFill>
                  <a:schemeClr val="tx1"/>
                </a:solidFill>
              </a:rPr>
              <a:t>Tools:</a:t>
            </a:r>
            <a:r>
              <a:rPr lang="en-US" sz="1100" dirty="0">
                <a:solidFill>
                  <a:schemeClr val="tx1"/>
                </a:solidFill>
              </a:rPr>
              <a:t> Python, </a:t>
            </a:r>
            <a:r>
              <a:rPr lang="en-US" sz="1100" dirty="0" err="1">
                <a:solidFill>
                  <a:schemeClr val="tx1"/>
                </a:solidFill>
              </a:rPr>
              <a:t>Pytorch</a:t>
            </a:r>
            <a:r>
              <a:rPr lang="en-US" sz="1100" dirty="0">
                <a:solidFill>
                  <a:schemeClr val="tx1"/>
                </a:solidFill>
              </a:rPr>
              <a:t>,</a:t>
            </a:r>
          </a:p>
        </p:txBody>
      </p:sp>
      <p:sp>
        <p:nvSpPr>
          <p:cNvPr id="2" name="Title 2">
            <a:extLst>
              <a:ext uri="{FF2B5EF4-FFF2-40B4-BE49-F238E27FC236}">
                <a16:creationId xmlns:a16="http://schemas.microsoft.com/office/drawing/2014/main" id="{F08F6BBF-DC3E-1F41-777F-27880F49B59D}"/>
              </a:ext>
            </a:extLst>
          </p:cNvPr>
          <p:cNvSpPr txBox="1">
            <a:spLocks/>
          </p:cNvSpPr>
          <p:nvPr/>
        </p:nvSpPr>
        <p:spPr>
          <a:xfrm>
            <a:off x="1389265" y="125634"/>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2400" dirty="0">
                <a:latin typeface="+mn-lt"/>
              </a:rPr>
              <a:t>Methodology Steps – Box 7 – Second Level</a:t>
            </a:r>
          </a:p>
        </p:txBody>
      </p:sp>
      <p:sp>
        <p:nvSpPr>
          <p:cNvPr id="6" name="Rectangle: Rounded Corners 11">
            <a:extLst>
              <a:ext uri="{FF2B5EF4-FFF2-40B4-BE49-F238E27FC236}">
                <a16:creationId xmlns:a16="http://schemas.microsoft.com/office/drawing/2014/main" id="{6E506305-9776-188B-E1EF-B55BCC92E96E}"/>
              </a:ext>
            </a:extLst>
          </p:cNvPr>
          <p:cNvSpPr/>
          <p:nvPr/>
        </p:nvSpPr>
        <p:spPr>
          <a:xfrm>
            <a:off x="4000830" y="2809102"/>
            <a:ext cx="4297680" cy="755361"/>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solidFill>
                  <a:schemeClr val="tx1"/>
                </a:solidFill>
              </a:rPr>
              <a:t>7.3 Document and collect results ( precision/recall/F1)</a:t>
            </a:r>
          </a:p>
          <a:p>
            <a:pPr marL="171450" indent="-171450">
              <a:buFont typeface="Arial" panose="020B0604020202020204" pitchFamily="34" charset="0"/>
              <a:buChar char="•"/>
            </a:pPr>
            <a:r>
              <a:rPr lang="en-US" sz="1200" dirty="0">
                <a:solidFill>
                  <a:schemeClr val="tx1"/>
                </a:solidFill>
              </a:rPr>
              <a:t>Results for H2</a:t>
            </a:r>
          </a:p>
        </p:txBody>
      </p:sp>
      <p:cxnSp>
        <p:nvCxnSpPr>
          <p:cNvPr id="8" name="Connector: Elbow 15">
            <a:extLst>
              <a:ext uri="{FF2B5EF4-FFF2-40B4-BE49-F238E27FC236}">
                <a16:creationId xmlns:a16="http://schemas.microsoft.com/office/drawing/2014/main" id="{9784545F-D5BD-F555-5F6B-4B04A9FB135C}"/>
              </a:ext>
            </a:extLst>
          </p:cNvPr>
          <p:cNvCxnSpPr>
            <a:cxnSpLocks/>
          </p:cNvCxnSpPr>
          <p:nvPr/>
        </p:nvCxnSpPr>
        <p:spPr>
          <a:xfrm>
            <a:off x="2550404" y="1988445"/>
            <a:ext cx="1405118" cy="1198338"/>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Rectangle: Rounded Corners 11">
            <a:extLst>
              <a:ext uri="{FF2B5EF4-FFF2-40B4-BE49-F238E27FC236}">
                <a16:creationId xmlns:a16="http://schemas.microsoft.com/office/drawing/2014/main" id="{F9DF1A19-E71B-D5E5-A9BB-4B2077FA01D5}"/>
              </a:ext>
            </a:extLst>
          </p:cNvPr>
          <p:cNvSpPr/>
          <p:nvPr/>
        </p:nvSpPr>
        <p:spPr>
          <a:xfrm>
            <a:off x="4000830" y="1853281"/>
            <a:ext cx="4297680" cy="493219"/>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solidFill>
                  <a:schemeClr val="tx1"/>
                </a:solidFill>
              </a:rPr>
              <a:t>7.2 Run end-to-end pipeline</a:t>
            </a:r>
          </a:p>
          <a:p>
            <a:pPr marL="171450" indent="-171450">
              <a:buFont typeface="Arial" panose="020B0604020202020204" pitchFamily="34" charset="0"/>
              <a:buChar char="•"/>
            </a:pPr>
            <a:r>
              <a:rPr lang="en-US" sz="1200" dirty="0">
                <a:solidFill>
                  <a:schemeClr val="tx1"/>
                </a:solidFill>
              </a:rPr>
              <a:t>Run the pipeline with custom dataset and images</a:t>
            </a:r>
          </a:p>
          <a:p>
            <a:endParaRPr lang="en-US" sz="1200" b="1" dirty="0">
              <a:solidFill>
                <a:schemeClr val="tx1"/>
              </a:solidFill>
            </a:endParaRPr>
          </a:p>
        </p:txBody>
      </p:sp>
      <p:cxnSp>
        <p:nvCxnSpPr>
          <p:cNvPr id="9" name="Connector: Elbow 15">
            <a:extLst>
              <a:ext uri="{FF2B5EF4-FFF2-40B4-BE49-F238E27FC236}">
                <a16:creationId xmlns:a16="http://schemas.microsoft.com/office/drawing/2014/main" id="{B48EF347-DF38-64A6-96C7-94F56A1C31E7}"/>
              </a:ext>
            </a:extLst>
          </p:cNvPr>
          <p:cNvCxnSpPr>
            <a:cxnSpLocks/>
            <a:endCxn id="7" idx="1"/>
          </p:cNvCxnSpPr>
          <p:nvPr/>
        </p:nvCxnSpPr>
        <p:spPr>
          <a:xfrm>
            <a:off x="2550404" y="1999034"/>
            <a:ext cx="1450426" cy="100857"/>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9061F45C-E7B4-8F3C-731B-7229B56591FC}"/>
              </a:ext>
            </a:extLst>
          </p:cNvPr>
          <p:cNvSpPr/>
          <p:nvPr/>
        </p:nvSpPr>
        <p:spPr>
          <a:xfrm>
            <a:off x="7315200" y="3786854"/>
            <a:ext cx="838200" cy="3111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0" i="0" kern="1200" dirty="0">
                <a:solidFill>
                  <a:schemeClr val="dk1"/>
                </a:solidFill>
                <a:effectLst/>
                <a:latin typeface="+mn-lt"/>
                <a:ea typeface="+mn-ea"/>
                <a:cs typeface="+mn-cs"/>
              </a:rPr>
              <a:t>Hypothesis 2</a:t>
            </a:r>
            <a:endParaRPr lang="en-US" sz="900" dirty="0"/>
          </a:p>
        </p:txBody>
      </p:sp>
    </p:spTree>
    <p:extLst>
      <p:ext uri="{BB962C8B-B14F-4D97-AF65-F5344CB8AC3E}">
        <p14:creationId xmlns:p14="http://schemas.microsoft.com/office/powerpoint/2010/main" val="36033207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70559CD4-012D-4332-BB66-645F8114A5A6}"/>
              </a:ext>
            </a:extLst>
          </p:cNvPr>
          <p:cNvSpPr/>
          <p:nvPr/>
        </p:nvSpPr>
        <p:spPr>
          <a:xfrm>
            <a:off x="3910214" y="1156166"/>
            <a:ext cx="4297680" cy="493219"/>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8.1 </a:t>
            </a:r>
            <a:r>
              <a:rPr lang="en-US" sz="1200" dirty="0">
                <a:solidFill>
                  <a:schemeClr val="tx1"/>
                </a:solidFill>
              </a:rPr>
              <a:t>Model selection</a:t>
            </a:r>
            <a:endParaRPr lang="en-US" sz="1200" b="1" dirty="0">
              <a:solidFill>
                <a:schemeClr val="tx1"/>
              </a:solidFill>
            </a:endParaRPr>
          </a:p>
          <a:p>
            <a:endParaRPr lang="en-US" sz="1200" b="1" dirty="0">
              <a:solidFill>
                <a:schemeClr val="tx1"/>
              </a:solidFill>
            </a:endParaRPr>
          </a:p>
        </p:txBody>
      </p:sp>
      <p:cxnSp>
        <p:nvCxnSpPr>
          <p:cNvPr id="16" name="Connector: Elbow 15">
            <a:extLst>
              <a:ext uri="{FF2B5EF4-FFF2-40B4-BE49-F238E27FC236}">
                <a16:creationId xmlns:a16="http://schemas.microsoft.com/office/drawing/2014/main" id="{B4BF3396-668E-45A9-A0E1-5AF179C78563}"/>
              </a:ext>
            </a:extLst>
          </p:cNvPr>
          <p:cNvCxnSpPr>
            <a:cxnSpLocks/>
            <a:stCxn id="14" idx="3"/>
            <a:endCxn id="12" idx="1"/>
          </p:cNvCxnSpPr>
          <p:nvPr/>
        </p:nvCxnSpPr>
        <p:spPr>
          <a:xfrm flipV="1">
            <a:off x="2595712" y="1402776"/>
            <a:ext cx="1314502" cy="585669"/>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BD41B3AE-AE13-41BD-86BA-9EA02F8CC01A}"/>
              </a:ext>
            </a:extLst>
          </p:cNvPr>
          <p:cNvSpPr/>
          <p:nvPr/>
        </p:nvSpPr>
        <p:spPr>
          <a:xfrm>
            <a:off x="182819" y="1363785"/>
            <a:ext cx="2412893" cy="1249320"/>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100" b="1" dirty="0">
                <a:solidFill>
                  <a:schemeClr val="tx1"/>
                </a:solidFill>
              </a:rPr>
              <a:t>8. Setup 3D objects bounding box pre-train models</a:t>
            </a:r>
            <a:endParaRPr lang="en-US" sz="1400" b="1" dirty="0">
              <a:solidFill>
                <a:schemeClr val="tx1"/>
              </a:solidFill>
            </a:endParaRPr>
          </a:p>
          <a:p>
            <a:pPr marL="171450" indent="-171450">
              <a:buFont typeface="Arial" panose="020B0604020202020204" pitchFamily="34" charset="0"/>
              <a:buChar char="•"/>
            </a:pPr>
            <a:r>
              <a:rPr lang="en-US" sz="1100" b="1" dirty="0">
                <a:solidFill>
                  <a:schemeClr val="tx1"/>
                </a:solidFill>
              </a:rPr>
              <a:t>Prepare bonding box for object intersection calculation</a:t>
            </a:r>
          </a:p>
          <a:p>
            <a:pPr marL="171450" indent="-171450">
              <a:buFont typeface="Arial" panose="020B0604020202020204" pitchFamily="34" charset="0"/>
              <a:buChar char="•"/>
            </a:pPr>
            <a:r>
              <a:rPr lang="en-US" sz="1100" b="1" dirty="0">
                <a:solidFill>
                  <a:schemeClr val="tx1"/>
                </a:solidFill>
              </a:rPr>
              <a:t>Tools:</a:t>
            </a:r>
            <a:r>
              <a:rPr lang="en-US" sz="1100" dirty="0">
                <a:solidFill>
                  <a:schemeClr val="tx1"/>
                </a:solidFill>
              </a:rPr>
              <a:t> Python.</a:t>
            </a:r>
          </a:p>
        </p:txBody>
      </p:sp>
      <p:sp>
        <p:nvSpPr>
          <p:cNvPr id="2" name="Title 2">
            <a:extLst>
              <a:ext uri="{FF2B5EF4-FFF2-40B4-BE49-F238E27FC236}">
                <a16:creationId xmlns:a16="http://schemas.microsoft.com/office/drawing/2014/main" id="{F08F6BBF-DC3E-1F41-777F-27880F49B59D}"/>
              </a:ext>
            </a:extLst>
          </p:cNvPr>
          <p:cNvSpPr txBox="1">
            <a:spLocks/>
          </p:cNvSpPr>
          <p:nvPr/>
        </p:nvSpPr>
        <p:spPr>
          <a:xfrm>
            <a:off x="693868" y="209902"/>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2400" dirty="0">
                <a:latin typeface="+mn-lt"/>
              </a:rPr>
              <a:t>Methodology Steps – Box 8 – Second Level</a:t>
            </a:r>
          </a:p>
        </p:txBody>
      </p:sp>
      <p:sp>
        <p:nvSpPr>
          <p:cNvPr id="7" name="Rectangle: Rounded Corners 11">
            <a:extLst>
              <a:ext uri="{FF2B5EF4-FFF2-40B4-BE49-F238E27FC236}">
                <a16:creationId xmlns:a16="http://schemas.microsoft.com/office/drawing/2014/main" id="{F9DF1A19-E71B-D5E5-A9BB-4B2077FA01D5}"/>
              </a:ext>
            </a:extLst>
          </p:cNvPr>
          <p:cNvSpPr/>
          <p:nvPr/>
        </p:nvSpPr>
        <p:spPr>
          <a:xfrm>
            <a:off x="3910214" y="2120597"/>
            <a:ext cx="4297680" cy="1095800"/>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8.2 </a:t>
            </a:r>
            <a:r>
              <a:rPr lang="en-US" sz="1200" dirty="0">
                <a:solidFill>
                  <a:schemeClr val="tx1"/>
                </a:solidFill>
              </a:rPr>
              <a:t>Test model</a:t>
            </a:r>
          </a:p>
          <a:p>
            <a:pPr marL="171450" indent="-171450">
              <a:buFont typeface="Arial" panose="020B0604020202020204" pitchFamily="34" charset="0"/>
              <a:buChar char="•"/>
            </a:pPr>
            <a:r>
              <a:rPr lang="en-US" sz="1200" dirty="0">
                <a:solidFill>
                  <a:schemeClr val="tx1"/>
                </a:solidFill>
              </a:rPr>
              <a:t>Run 3D bounding box model inference with test dataset</a:t>
            </a:r>
          </a:p>
          <a:p>
            <a:pPr marL="171450" indent="-171450">
              <a:buFont typeface="Arial" panose="020B0604020202020204" pitchFamily="34" charset="0"/>
              <a:buChar char="•"/>
            </a:pPr>
            <a:r>
              <a:rPr lang="en-US" sz="1200" dirty="0">
                <a:solidFill>
                  <a:schemeClr val="tx1"/>
                </a:solidFill>
              </a:rPr>
              <a:t>Make sure that 3D bounding box coordinates and classification available as outputs</a:t>
            </a:r>
          </a:p>
          <a:p>
            <a:endParaRPr lang="en-US" sz="1200" b="1" dirty="0">
              <a:solidFill>
                <a:schemeClr val="tx1"/>
              </a:solidFill>
            </a:endParaRPr>
          </a:p>
          <a:p>
            <a:endParaRPr lang="en-US" sz="1200" b="1" dirty="0">
              <a:solidFill>
                <a:schemeClr val="tx1"/>
              </a:solidFill>
            </a:endParaRPr>
          </a:p>
        </p:txBody>
      </p:sp>
      <p:cxnSp>
        <p:nvCxnSpPr>
          <p:cNvPr id="9" name="Connector: Elbow 15">
            <a:extLst>
              <a:ext uri="{FF2B5EF4-FFF2-40B4-BE49-F238E27FC236}">
                <a16:creationId xmlns:a16="http://schemas.microsoft.com/office/drawing/2014/main" id="{B48EF347-DF38-64A6-96C7-94F56A1C31E7}"/>
              </a:ext>
            </a:extLst>
          </p:cNvPr>
          <p:cNvCxnSpPr>
            <a:cxnSpLocks/>
            <a:stCxn id="14" idx="3"/>
            <a:endCxn id="7" idx="1"/>
          </p:cNvCxnSpPr>
          <p:nvPr/>
        </p:nvCxnSpPr>
        <p:spPr>
          <a:xfrm>
            <a:off x="2595712" y="1988445"/>
            <a:ext cx="1314502" cy="680052"/>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91090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003647733"/>
              </p:ext>
            </p:extLst>
          </p:nvPr>
        </p:nvGraphicFramePr>
        <p:xfrm>
          <a:off x="475013" y="1120931"/>
          <a:ext cx="8001230" cy="3764280"/>
        </p:xfrm>
        <a:graphic>
          <a:graphicData uri="http://schemas.openxmlformats.org/drawingml/2006/table">
            <a:tbl>
              <a:tblPr firstRow="1" bandRow="1">
                <a:tableStyleId>{5C22544A-7EE6-4342-B048-85BDC9FD1C3A}</a:tableStyleId>
              </a:tblPr>
              <a:tblGrid>
                <a:gridCol w="1679893">
                  <a:extLst>
                    <a:ext uri="{9D8B030D-6E8A-4147-A177-3AD203B41FA5}">
                      <a16:colId xmlns:a16="http://schemas.microsoft.com/office/drawing/2014/main" val="20000"/>
                    </a:ext>
                  </a:extLst>
                </a:gridCol>
                <a:gridCol w="6321337">
                  <a:extLst>
                    <a:ext uri="{9D8B030D-6E8A-4147-A177-3AD203B41FA5}">
                      <a16:colId xmlns:a16="http://schemas.microsoft.com/office/drawing/2014/main" val="20001"/>
                    </a:ext>
                  </a:extLst>
                </a:gridCol>
              </a:tblGrid>
              <a:tr h="267538">
                <a:tc>
                  <a:txBody>
                    <a:bodyPr/>
                    <a:lstStyle/>
                    <a:p>
                      <a:r>
                        <a:rPr lang="en-US" sz="1200" dirty="0"/>
                        <a:t>Term</a:t>
                      </a:r>
                    </a:p>
                  </a:txBody>
                  <a:tcPr/>
                </a:tc>
                <a:tc>
                  <a:txBody>
                    <a:bodyPr/>
                    <a:lstStyle/>
                    <a:p>
                      <a:pPr algn="ctr"/>
                      <a:r>
                        <a:rPr lang="en-US" sz="1200" dirty="0"/>
                        <a:t>Definition</a:t>
                      </a:r>
                    </a:p>
                  </a:txBody>
                  <a:tcPr/>
                </a:tc>
                <a:extLst>
                  <a:ext uri="{0D108BD9-81ED-4DB2-BD59-A6C34878D82A}">
                    <a16:rowId xmlns:a16="http://schemas.microsoft.com/office/drawing/2014/main" val="10000"/>
                  </a:ext>
                </a:extLst>
              </a:tr>
              <a:tr h="26793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cs typeface="Arial" panose="020B0604020202020204" pitchFamily="34" charset="0"/>
                        </a:rPr>
                        <a:t>Assistive technology</a:t>
                      </a:r>
                    </a:p>
                  </a:txBody>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dk1"/>
                          </a:solidFill>
                          <a:effectLst/>
                          <a:latin typeface="+mn-lt"/>
                          <a:ea typeface="+mn-ea"/>
                          <a:cs typeface="+mn-cs"/>
                        </a:rPr>
                        <a:t>Mobility devices such as walkers and wheelchairs, as well as hardware, software, and peripherals that assist people with disabilities in accessing computers or other information technologies</a:t>
                      </a:r>
                      <a:endParaRPr lang="en-US" sz="1200" dirty="0"/>
                    </a:p>
                  </a:txBody>
                  <a:tcPr/>
                </a:tc>
                <a:extLst>
                  <a:ext uri="{0D108BD9-81ED-4DB2-BD59-A6C34878D82A}">
                    <a16:rowId xmlns:a16="http://schemas.microsoft.com/office/drawing/2014/main" val="10001"/>
                  </a:ext>
                </a:extLst>
              </a:tr>
              <a:tr h="299225">
                <a:tc>
                  <a:txBody>
                    <a:bodyPr/>
                    <a:lstStyle/>
                    <a:p>
                      <a:r>
                        <a:rPr lang="en-US" sz="1200" dirty="0"/>
                        <a:t>Point cloud </a:t>
                      </a:r>
                    </a:p>
                  </a:txBody>
                  <a:tcPr/>
                </a:tc>
                <a:tc>
                  <a:txBody>
                    <a:bodyPr/>
                    <a:lstStyle/>
                    <a:p>
                      <a:pPr marL="0" indent="0">
                        <a:buFont typeface="Arial" panose="020B0604020202020204" pitchFamily="34" charset="0"/>
                        <a:buNone/>
                      </a:pPr>
                      <a:r>
                        <a:rPr lang="en-US" sz="1200" dirty="0"/>
                        <a:t>In 3D modeling, a point cloud is a set of data points in a 3D coordinate system—commonly known as the XYZ axes. Each point represents a single spatial measurement on the object's surface. Taken together, a point cloud represents the entire external surface of an object.</a:t>
                      </a:r>
                    </a:p>
                  </a:txBody>
                  <a:tcPr/>
                </a:tc>
                <a:extLst>
                  <a:ext uri="{0D108BD9-81ED-4DB2-BD59-A6C34878D82A}">
                    <a16:rowId xmlns:a16="http://schemas.microsoft.com/office/drawing/2014/main" val="10002"/>
                  </a:ext>
                </a:extLst>
              </a:tr>
              <a:tr h="370840">
                <a:tc>
                  <a:txBody>
                    <a:bodyPr/>
                    <a:lstStyle/>
                    <a:p>
                      <a:r>
                        <a:rPr lang="en-US" sz="1200" dirty="0"/>
                        <a:t>3D Bounding Box</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A 3D box region within an image that contains an object is defined by its minimum and maximum x, y, and z coordinates. Alternatively, it can be described by its center point coordinates (x, y, z), along with its width, height, and depth (w, h, d). Each of these regions is also associated with a class label identifying the type of object it contains.</a:t>
                      </a:r>
                    </a:p>
                  </a:txBody>
                  <a:tcPr/>
                </a:tc>
                <a:extLst>
                  <a:ext uri="{0D108BD9-81ED-4DB2-BD59-A6C34878D82A}">
                    <a16:rowId xmlns:a16="http://schemas.microsoft.com/office/drawing/2014/main" val="10003"/>
                  </a:ext>
                </a:extLst>
              </a:tr>
              <a:tr h="201194">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Zero-shot learning (ZSL)</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A machine learning scenario in which an AI model is trained to recognize and categorize objects or concepts without having seen any examples of those categories or concepts beforehand</a:t>
                      </a:r>
                    </a:p>
                  </a:txBody>
                  <a:tcPr/>
                </a:tc>
                <a:extLst>
                  <a:ext uri="{0D108BD9-81ED-4DB2-BD59-A6C34878D82A}">
                    <a16:rowId xmlns:a16="http://schemas.microsoft.com/office/drawing/2014/main" val="10004"/>
                  </a:ext>
                </a:extLst>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txBody>
                  <a:tcPr/>
                </a:tc>
                <a:tc>
                  <a:txBody>
                    <a:bodyPr/>
                    <a:lstStyle/>
                    <a:p>
                      <a:endParaRPr lang="en-US" sz="1200" dirty="0"/>
                    </a:p>
                  </a:txBody>
                  <a:tcPr/>
                </a:tc>
                <a:extLst>
                  <a:ext uri="{0D108BD9-81ED-4DB2-BD59-A6C34878D82A}">
                    <a16:rowId xmlns:a16="http://schemas.microsoft.com/office/drawing/2014/main" val="10005"/>
                  </a:ext>
                </a:extLst>
              </a:tr>
              <a:tr h="370840">
                <a:tc>
                  <a:txBody>
                    <a:bodyPr/>
                    <a:lstStyle/>
                    <a:p>
                      <a:endParaRPr lang="en-US" sz="1200" b="0" dirty="0"/>
                    </a:p>
                  </a:txBody>
                  <a:tcPr/>
                </a:tc>
                <a:tc>
                  <a:txBody>
                    <a:bodyPr/>
                    <a:lstStyle/>
                    <a:p>
                      <a:endParaRPr lang="en-US" sz="1200" dirty="0"/>
                    </a:p>
                  </a:txBody>
                  <a:tcPr/>
                </a:tc>
                <a:extLst>
                  <a:ext uri="{0D108BD9-81ED-4DB2-BD59-A6C34878D82A}">
                    <a16:rowId xmlns:a16="http://schemas.microsoft.com/office/drawing/2014/main" val="10006"/>
                  </a:ext>
                </a:extLst>
              </a:tr>
              <a:tr h="370840">
                <a:tc>
                  <a:txBody>
                    <a:bodyPr/>
                    <a:lstStyle/>
                    <a:p>
                      <a:endParaRPr lang="en-US"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10007"/>
                  </a:ext>
                </a:extLst>
              </a:tr>
            </a:tbl>
          </a:graphicData>
        </a:graphic>
      </p:graphicFrame>
      <p:sp>
        <p:nvSpPr>
          <p:cNvPr id="3" name="Title 2"/>
          <p:cNvSpPr>
            <a:spLocks noGrp="1"/>
          </p:cNvSpPr>
          <p:nvPr>
            <p:ph type="title"/>
          </p:nvPr>
        </p:nvSpPr>
        <p:spPr>
          <a:xfrm>
            <a:off x="622295" y="165534"/>
            <a:ext cx="7756263" cy="621690"/>
          </a:xfrm>
        </p:spPr>
        <p:txBody>
          <a:bodyPr/>
          <a:lstStyle/>
          <a:p>
            <a:r>
              <a:rPr lang="en-US" sz="3600" dirty="0"/>
              <a:t>Glossary of Terms</a:t>
            </a:r>
          </a:p>
        </p:txBody>
      </p:sp>
    </p:spTree>
    <p:extLst>
      <p:ext uri="{BB962C8B-B14F-4D97-AF65-F5344CB8AC3E}">
        <p14:creationId xmlns:p14="http://schemas.microsoft.com/office/powerpoint/2010/main" val="19416803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70559CD4-012D-4332-BB66-645F8114A5A6}"/>
              </a:ext>
            </a:extLst>
          </p:cNvPr>
          <p:cNvSpPr/>
          <p:nvPr/>
        </p:nvSpPr>
        <p:spPr>
          <a:xfrm>
            <a:off x="3910214" y="918640"/>
            <a:ext cx="4297680" cy="493219"/>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9.1 </a:t>
            </a:r>
            <a:r>
              <a:rPr lang="en-US" sz="1200" dirty="0">
                <a:solidFill>
                  <a:schemeClr val="tx1"/>
                </a:solidFill>
              </a:rPr>
              <a:t>Setup environment for evaluation</a:t>
            </a:r>
            <a:endParaRPr lang="en-US" sz="1200" b="1" dirty="0">
              <a:solidFill>
                <a:schemeClr val="tx1"/>
              </a:solidFill>
            </a:endParaRPr>
          </a:p>
          <a:p>
            <a:endParaRPr lang="en-US" sz="1200" b="1" dirty="0">
              <a:solidFill>
                <a:schemeClr val="tx1"/>
              </a:solidFill>
            </a:endParaRPr>
          </a:p>
        </p:txBody>
      </p:sp>
      <p:cxnSp>
        <p:nvCxnSpPr>
          <p:cNvPr id="16" name="Connector: Elbow 15">
            <a:extLst>
              <a:ext uri="{FF2B5EF4-FFF2-40B4-BE49-F238E27FC236}">
                <a16:creationId xmlns:a16="http://schemas.microsoft.com/office/drawing/2014/main" id="{B4BF3396-668E-45A9-A0E1-5AF179C78563}"/>
              </a:ext>
            </a:extLst>
          </p:cNvPr>
          <p:cNvCxnSpPr>
            <a:cxnSpLocks/>
            <a:stCxn id="14" idx="3"/>
            <a:endCxn id="12" idx="1"/>
          </p:cNvCxnSpPr>
          <p:nvPr/>
        </p:nvCxnSpPr>
        <p:spPr>
          <a:xfrm flipV="1">
            <a:off x="2595712" y="1165250"/>
            <a:ext cx="1314502" cy="823195"/>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BD41B3AE-AE13-41BD-86BA-9EA02F8CC01A}"/>
              </a:ext>
            </a:extLst>
          </p:cNvPr>
          <p:cNvSpPr/>
          <p:nvPr/>
        </p:nvSpPr>
        <p:spPr>
          <a:xfrm>
            <a:off x="182819" y="1363785"/>
            <a:ext cx="2412893" cy="1249320"/>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100" dirty="0">
                <a:solidFill>
                  <a:schemeClr val="tx1"/>
                </a:solidFill>
              </a:rPr>
              <a:t>9. Build 3D bounding box intersection algorithm</a:t>
            </a:r>
          </a:p>
          <a:p>
            <a:pPr marL="171450" indent="-171450">
              <a:buFont typeface="Arial" panose="020B0604020202020204" pitchFamily="34" charset="0"/>
              <a:buChar char="•"/>
            </a:pPr>
            <a:r>
              <a:rPr lang="en-US" sz="1100" dirty="0">
                <a:solidFill>
                  <a:schemeClr val="tx1"/>
                </a:solidFill>
              </a:rPr>
              <a:t>Prepare a geometry calculation module to calculate the intersection</a:t>
            </a:r>
          </a:p>
          <a:p>
            <a:pPr marL="171450" indent="-171450">
              <a:buFont typeface="Arial" panose="020B0604020202020204" pitchFamily="34" charset="0"/>
              <a:buChar char="•"/>
            </a:pPr>
            <a:r>
              <a:rPr lang="en-US" sz="1100" b="1" dirty="0">
                <a:solidFill>
                  <a:schemeClr val="tx1"/>
                </a:solidFill>
              </a:rPr>
              <a:t>Tools:</a:t>
            </a:r>
            <a:r>
              <a:rPr lang="en-US" sz="1100" dirty="0">
                <a:solidFill>
                  <a:schemeClr val="tx1"/>
                </a:solidFill>
              </a:rPr>
              <a:t> Python, NumPy</a:t>
            </a:r>
          </a:p>
        </p:txBody>
      </p:sp>
      <p:sp>
        <p:nvSpPr>
          <p:cNvPr id="2" name="Title 2">
            <a:extLst>
              <a:ext uri="{FF2B5EF4-FFF2-40B4-BE49-F238E27FC236}">
                <a16:creationId xmlns:a16="http://schemas.microsoft.com/office/drawing/2014/main" id="{F08F6BBF-DC3E-1F41-777F-27880F49B59D}"/>
              </a:ext>
            </a:extLst>
          </p:cNvPr>
          <p:cNvSpPr txBox="1">
            <a:spLocks/>
          </p:cNvSpPr>
          <p:nvPr/>
        </p:nvSpPr>
        <p:spPr>
          <a:xfrm>
            <a:off x="693868" y="209902"/>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2400" dirty="0">
                <a:latin typeface="+mn-lt"/>
              </a:rPr>
              <a:t>Methodology Steps – Box 9 – Second Level</a:t>
            </a:r>
          </a:p>
        </p:txBody>
      </p:sp>
      <p:sp>
        <p:nvSpPr>
          <p:cNvPr id="6" name="Rectangle: Rounded Corners 11">
            <a:extLst>
              <a:ext uri="{FF2B5EF4-FFF2-40B4-BE49-F238E27FC236}">
                <a16:creationId xmlns:a16="http://schemas.microsoft.com/office/drawing/2014/main" id="{6E506305-9776-188B-E1EF-B55BCC92E96E}"/>
              </a:ext>
            </a:extLst>
          </p:cNvPr>
          <p:cNvSpPr/>
          <p:nvPr/>
        </p:nvSpPr>
        <p:spPr>
          <a:xfrm>
            <a:off x="4000830" y="2809102"/>
            <a:ext cx="4297680" cy="755361"/>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solidFill>
                  <a:schemeClr val="tx1"/>
                </a:solidFill>
              </a:rPr>
              <a:t>9.3 Integrate the intersection algorithm and make it available to the pipeline</a:t>
            </a:r>
          </a:p>
        </p:txBody>
      </p:sp>
      <p:cxnSp>
        <p:nvCxnSpPr>
          <p:cNvPr id="8" name="Connector: Elbow 15">
            <a:extLst>
              <a:ext uri="{FF2B5EF4-FFF2-40B4-BE49-F238E27FC236}">
                <a16:creationId xmlns:a16="http://schemas.microsoft.com/office/drawing/2014/main" id="{9784545F-D5BD-F555-5F6B-4B04A9FB135C}"/>
              </a:ext>
            </a:extLst>
          </p:cNvPr>
          <p:cNvCxnSpPr>
            <a:cxnSpLocks/>
          </p:cNvCxnSpPr>
          <p:nvPr/>
        </p:nvCxnSpPr>
        <p:spPr>
          <a:xfrm>
            <a:off x="2550404" y="1988445"/>
            <a:ext cx="1405118" cy="1198338"/>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Rectangle: Rounded Corners 11">
            <a:extLst>
              <a:ext uri="{FF2B5EF4-FFF2-40B4-BE49-F238E27FC236}">
                <a16:creationId xmlns:a16="http://schemas.microsoft.com/office/drawing/2014/main" id="{F9DF1A19-E71B-D5E5-A9BB-4B2077FA01D5}"/>
              </a:ext>
            </a:extLst>
          </p:cNvPr>
          <p:cNvSpPr/>
          <p:nvPr/>
        </p:nvSpPr>
        <p:spPr>
          <a:xfrm>
            <a:off x="4000830" y="1853281"/>
            <a:ext cx="4297680" cy="493219"/>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9.2 </a:t>
            </a:r>
            <a:r>
              <a:rPr lang="en-US" sz="1200" dirty="0">
                <a:solidFill>
                  <a:schemeClr val="tx1"/>
                </a:solidFill>
              </a:rPr>
              <a:t>Test and debug algorithm with sample data </a:t>
            </a:r>
            <a:endParaRPr lang="en-US" sz="1200" b="1" dirty="0">
              <a:solidFill>
                <a:schemeClr val="tx1"/>
              </a:solidFill>
            </a:endParaRPr>
          </a:p>
          <a:p>
            <a:endParaRPr lang="en-US" sz="1200" b="1" dirty="0">
              <a:solidFill>
                <a:schemeClr val="tx1"/>
              </a:solidFill>
            </a:endParaRPr>
          </a:p>
        </p:txBody>
      </p:sp>
      <p:cxnSp>
        <p:nvCxnSpPr>
          <p:cNvPr id="9" name="Connector: Elbow 15">
            <a:extLst>
              <a:ext uri="{FF2B5EF4-FFF2-40B4-BE49-F238E27FC236}">
                <a16:creationId xmlns:a16="http://schemas.microsoft.com/office/drawing/2014/main" id="{B48EF347-DF38-64A6-96C7-94F56A1C31E7}"/>
              </a:ext>
            </a:extLst>
          </p:cNvPr>
          <p:cNvCxnSpPr>
            <a:cxnSpLocks/>
            <a:endCxn id="7" idx="1"/>
          </p:cNvCxnSpPr>
          <p:nvPr/>
        </p:nvCxnSpPr>
        <p:spPr>
          <a:xfrm>
            <a:off x="2550404" y="1999034"/>
            <a:ext cx="1450426" cy="100857"/>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43268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70559CD4-012D-4332-BB66-645F8114A5A6}"/>
              </a:ext>
            </a:extLst>
          </p:cNvPr>
          <p:cNvSpPr/>
          <p:nvPr/>
        </p:nvSpPr>
        <p:spPr>
          <a:xfrm>
            <a:off x="3910214" y="918640"/>
            <a:ext cx="4297680" cy="493219"/>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10.1 </a:t>
            </a:r>
            <a:r>
              <a:rPr lang="en-US" sz="1200" dirty="0">
                <a:solidFill>
                  <a:schemeClr val="tx1"/>
                </a:solidFill>
              </a:rPr>
              <a:t>Setup environment for evaluation</a:t>
            </a:r>
            <a:endParaRPr lang="en-US" sz="1200" b="1" dirty="0">
              <a:solidFill>
                <a:schemeClr val="tx1"/>
              </a:solidFill>
            </a:endParaRPr>
          </a:p>
          <a:p>
            <a:endParaRPr lang="en-US" sz="1200" b="1" dirty="0">
              <a:solidFill>
                <a:schemeClr val="tx1"/>
              </a:solidFill>
            </a:endParaRPr>
          </a:p>
        </p:txBody>
      </p:sp>
      <p:cxnSp>
        <p:nvCxnSpPr>
          <p:cNvPr id="16" name="Connector: Elbow 15">
            <a:extLst>
              <a:ext uri="{FF2B5EF4-FFF2-40B4-BE49-F238E27FC236}">
                <a16:creationId xmlns:a16="http://schemas.microsoft.com/office/drawing/2014/main" id="{B4BF3396-668E-45A9-A0E1-5AF179C78563}"/>
              </a:ext>
            </a:extLst>
          </p:cNvPr>
          <p:cNvCxnSpPr>
            <a:cxnSpLocks/>
            <a:stCxn id="14" idx="3"/>
            <a:endCxn id="12" idx="1"/>
          </p:cNvCxnSpPr>
          <p:nvPr/>
        </p:nvCxnSpPr>
        <p:spPr>
          <a:xfrm flipV="1">
            <a:off x="2595712" y="1165250"/>
            <a:ext cx="1314502" cy="823195"/>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BD41B3AE-AE13-41BD-86BA-9EA02F8CC01A}"/>
              </a:ext>
            </a:extLst>
          </p:cNvPr>
          <p:cNvSpPr/>
          <p:nvPr/>
        </p:nvSpPr>
        <p:spPr>
          <a:xfrm>
            <a:off x="182819" y="1363785"/>
            <a:ext cx="2412893" cy="1249320"/>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100" dirty="0">
                <a:solidFill>
                  <a:schemeClr val="tx1"/>
                </a:solidFill>
              </a:rPr>
              <a:t>10. Eval pointing object classification with bounding box model and compare results </a:t>
            </a:r>
          </a:p>
          <a:p>
            <a:pPr marL="171450" indent="-171450">
              <a:buFont typeface="Arial" panose="020B0604020202020204" pitchFamily="34" charset="0"/>
              <a:buChar char="•"/>
            </a:pPr>
            <a:r>
              <a:rPr lang="en-US" sz="1100" dirty="0">
                <a:solidFill>
                  <a:schemeClr val="tx1"/>
                </a:solidFill>
              </a:rPr>
              <a:t>Test pipeline with test dataset</a:t>
            </a:r>
          </a:p>
          <a:p>
            <a:pPr marL="171450" indent="-171450">
              <a:buFont typeface="Arial" panose="020B0604020202020204" pitchFamily="34" charset="0"/>
              <a:buChar char="•"/>
            </a:pPr>
            <a:r>
              <a:rPr lang="en-US" sz="1100" dirty="0">
                <a:solidFill>
                  <a:schemeClr val="tx1"/>
                </a:solidFill>
              </a:rPr>
              <a:t>Document performance ( precision, recall)</a:t>
            </a:r>
          </a:p>
          <a:p>
            <a:pPr marL="171450" indent="-171450">
              <a:buFont typeface="Arial" panose="020B0604020202020204" pitchFamily="34" charset="0"/>
              <a:buChar char="•"/>
            </a:pPr>
            <a:r>
              <a:rPr lang="en-US" sz="1100" b="1" dirty="0">
                <a:solidFill>
                  <a:schemeClr val="tx1"/>
                </a:solidFill>
              </a:rPr>
              <a:t>Tools:</a:t>
            </a:r>
            <a:r>
              <a:rPr lang="en-US" sz="1100" dirty="0">
                <a:solidFill>
                  <a:schemeClr val="tx1"/>
                </a:solidFill>
              </a:rPr>
              <a:t> Python, </a:t>
            </a:r>
            <a:r>
              <a:rPr lang="en-US" sz="1100" dirty="0" err="1">
                <a:solidFill>
                  <a:schemeClr val="tx1"/>
                </a:solidFill>
              </a:rPr>
              <a:t>Pytorch</a:t>
            </a:r>
            <a:r>
              <a:rPr lang="en-US" sz="1100" dirty="0">
                <a:solidFill>
                  <a:schemeClr val="tx1"/>
                </a:solidFill>
              </a:rPr>
              <a:t>, CF matrix</a:t>
            </a:r>
          </a:p>
        </p:txBody>
      </p:sp>
      <p:sp>
        <p:nvSpPr>
          <p:cNvPr id="2" name="Title 2">
            <a:extLst>
              <a:ext uri="{FF2B5EF4-FFF2-40B4-BE49-F238E27FC236}">
                <a16:creationId xmlns:a16="http://schemas.microsoft.com/office/drawing/2014/main" id="{F08F6BBF-DC3E-1F41-777F-27880F49B59D}"/>
              </a:ext>
            </a:extLst>
          </p:cNvPr>
          <p:cNvSpPr txBox="1">
            <a:spLocks/>
          </p:cNvSpPr>
          <p:nvPr/>
        </p:nvSpPr>
        <p:spPr>
          <a:xfrm>
            <a:off x="693868" y="209902"/>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2400" dirty="0">
                <a:latin typeface="+mn-lt"/>
              </a:rPr>
              <a:t>Methodology Steps – Box 10 – Second Level</a:t>
            </a:r>
          </a:p>
        </p:txBody>
      </p:sp>
      <p:sp>
        <p:nvSpPr>
          <p:cNvPr id="6" name="Rectangle: Rounded Corners 11">
            <a:extLst>
              <a:ext uri="{FF2B5EF4-FFF2-40B4-BE49-F238E27FC236}">
                <a16:creationId xmlns:a16="http://schemas.microsoft.com/office/drawing/2014/main" id="{6E506305-9776-188B-E1EF-B55BCC92E96E}"/>
              </a:ext>
            </a:extLst>
          </p:cNvPr>
          <p:cNvSpPr/>
          <p:nvPr/>
        </p:nvSpPr>
        <p:spPr>
          <a:xfrm>
            <a:off x="4000830" y="2809102"/>
            <a:ext cx="4297680" cy="755361"/>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solidFill>
                  <a:schemeClr val="tx1"/>
                </a:solidFill>
              </a:rPr>
              <a:t>10.3 Document and collect results ( precision/recall/F1)</a:t>
            </a:r>
          </a:p>
          <a:p>
            <a:pPr marL="171450" indent="-171450">
              <a:buFont typeface="Arial" panose="020B0604020202020204" pitchFamily="34" charset="0"/>
              <a:buChar char="•"/>
            </a:pPr>
            <a:r>
              <a:rPr lang="en-US" sz="1200" dirty="0">
                <a:solidFill>
                  <a:schemeClr val="tx1"/>
                </a:solidFill>
              </a:rPr>
              <a:t>Compare with point cloud approach</a:t>
            </a:r>
          </a:p>
          <a:p>
            <a:pPr marL="171450" indent="-171450">
              <a:buFont typeface="Arial" panose="020B0604020202020204" pitchFamily="34" charset="0"/>
              <a:buChar char="•"/>
            </a:pPr>
            <a:r>
              <a:rPr lang="en-US" sz="1200" dirty="0">
                <a:solidFill>
                  <a:schemeClr val="tx1"/>
                </a:solidFill>
              </a:rPr>
              <a:t>Results for H3</a:t>
            </a:r>
          </a:p>
          <a:p>
            <a:endParaRPr lang="en-US" sz="1200" b="1" dirty="0">
              <a:solidFill>
                <a:schemeClr val="tx1"/>
              </a:solidFill>
            </a:endParaRPr>
          </a:p>
        </p:txBody>
      </p:sp>
      <p:cxnSp>
        <p:nvCxnSpPr>
          <p:cNvPr id="8" name="Connector: Elbow 15">
            <a:extLst>
              <a:ext uri="{FF2B5EF4-FFF2-40B4-BE49-F238E27FC236}">
                <a16:creationId xmlns:a16="http://schemas.microsoft.com/office/drawing/2014/main" id="{9784545F-D5BD-F555-5F6B-4B04A9FB135C}"/>
              </a:ext>
            </a:extLst>
          </p:cNvPr>
          <p:cNvCxnSpPr>
            <a:cxnSpLocks/>
          </p:cNvCxnSpPr>
          <p:nvPr/>
        </p:nvCxnSpPr>
        <p:spPr>
          <a:xfrm>
            <a:off x="2550404" y="1988445"/>
            <a:ext cx="1405118" cy="1198338"/>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Rectangle: Rounded Corners 11">
            <a:extLst>
              <a:ext uri="{FF2B5EF4-FFF2-40B4-BE49-F238E27FC236}">
                <a16:creationId xmlns:a16="http://schemas.microsoft.com/office/drawing/2014/main" id="{F9DF1A19-E71B-D5E5-A9BB-4B2077FA01D5}"/>
              </a:ext>
            </a:extLst>
          </p:cNvPr>
          <p:cNvSpPr/>
          <p:nvPr/>
        </p:nvSpPr>
        <p:spPr>
          <a:xfrm>
            <a:off x="4046138" y="1573917"/>
            <a:ext cx="4297680" cy="739355"/>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10.2 </a:t>
            </a:r>
            <a:r>
              <a:rPr lang="en-US" sz="1200" dirty="0">
                <a:solidFill>
                  <a:schemeClr val="tx1"/>
                </a:solidFill>
              </a:rPr>
              <a:t>Run end-to-end pipeline</a:t>
            </a:r>
          </a:p>
          <a:p>
            <a:pPr marL="171450" indent="-171450">
              <a:buFont typeface="Arial" panose="020B0604020202020204" pitchFamily="34" charset="0"/>
              <a:buChar char="•"/>
            </a:pPr>
            <a:r>
              <a:rPr lang="en-US" sz="1200" dirty="0">
                <a:solidFill>
                  <a:schemeClr val="tx1"/>
                </a:solidFill>
              </a:rPr>
              <a:t>Run the pipeline with custom dataset and images</a:t>
            </a:r>
          </a:p>
          <a:p>
            <a:endParaRPr lang="en-US" sz="1200" dirty="0">
              <a:solidFill>
                <a:schemeClr val="tx1"/>
              </a:solidFill>
            </a:endParaRPr>
          </a:p>
          <a:p>
            <a:endParaRPr lang="en-US" sz="1200" b="1" dirty="0">
              <a:solidFill>
                <a:schemeClr val="tx1"/>
              </a:solidFill>
            </a:endParaRPr>
          </a:p>
        </p:txBody>
      </p:sp>
      <p:cxnSp>
        <p:nvCxnSpPr>
          <p:cNvPr id="9" name="Connector: Elbow 15">
            <a:extLst>
              <a:ext uri="{FF2B5EF4-FFF2-40B4-BE49-F238E27FC236}">
                <a16:creationId xmlns:a16="http://schemas.microsoft.com/office/drawing/2014/main" id="{B48EF347-DF38-64A6-96C7-94F56A1C31E7}"/>
              </a:ext>
            </a:extLst>
          </p:cNvPr>
          <p:cNvCxnSpPr>
            <a:cxnSpLocks/>
          </p:cNvCxnSpPr>
          <p:nvPr/>
        </p:nvCxnSpPr>
        <p:spPr>
          <a:xfrm flipV="1">
            <a:off x="2595712" y="1982576"/>
            <a:ext cx="1450426" cy="2221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46A709F7-68FB-646A-5E74-34AB685AC101}"/>
              </a:ext>
            </a:extLst>
          </p:cNvPr>
          <p:cNvSpPr/>
          <p:nvPr/>
        </p:nvSpPr>
        <p:spPr>
          <a:xfrm>
            <a:off x="7315200" y="3786854"/>
            <a:ext cx="838200" cy="3111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0" i="0" kern="1200" dirty="0">
                <a:solidFill>
                  <a:schemeClr val="dk1"/>
                </a:solidFill>
                <a:effectLst/>
                <a:latin typeface="+mn-lt"/>
                <a:ea typeface="+mn-ea"/>
                <a:cs typeface="+mn-cs"/>
              </a:rPr>
              <a:t>Hypothesis 3</a:t>
            </a:r>
            <a:endParaRPr lang="en-US" sz="900" dirty="0"/>
          </a:p>
        </p:txBody>
      </p:sp>
    </p:spTree>
    <p:extLst>
      <p:ext uri="{BB962C8B-B14F-4D97-AF65-F5344CB8AC3E}">
        <p14:creationId xmlns:p14="http://schemas.microsoft.com/office/powerpoint/2010/main" val="16423106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70559CD4-012D-4332-BB66-645F8114A5A6}"/>
              </a:ext>
            </a:extLst>
          </p:cNvPr>
          <p:cNvSpPr/>
          <p:nvPr/>
        </p:nvSpPr>
        <p:spPr>
          <a:xfrm>
            <a:off x="3910214" y="666974"/>
            <a:ext cx="4297680" cy="943790"/>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11.1 Document results for RQ1</a:t>
            </a:r>
          </a:p>
          <a:p>
            <a:pPr marL="171450" indent="-1714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RQ1: How effectively can the proposed AI model predict finger-pointing direction based on images of persons in a sitting position?</a:t>
            </a:r>
            <a:endParaRPr lang="en-US" sz="1200" b="1" dirty="0">
              <a:solidFill>
                <a:schemeClr val="tx1"/>
              </a:solidFill>
            </a:endParaRPr>
          </a:p>
          <a:p>
            <a:endParaRPr lang="en-US" sz="1200" b="1" dirty="0">
              <a:solidFill>
                <a:schemeClr val="tx1"/>
              </a:solidFill>
            </a:endParaRPr>
          </a:p>
        </p:txBody>
      </p:sp>
      <p:cxnSp>
        <p:nvCxnSpPr>
          <p:cNvPr id="16" name="Connector: Elbow 15">
            <a:extLst>
              <a:ext uri="{FF2B5EF4-FFF2-40B4-BE49-F238E27FC236}">
                <a16:creationId xmlns:a16="http://schemas.microsoft.com/office/drawing/2014/main" id="{B4BF3396-668E-45A9-A0E1-5AF179C78563}"/>
              </a:ext>
            </a:extLst>
          </p:cNvPr>
          <p:cNvCxnSpPr>
            <a:cxnSpLocks/>
            <a:stCxn id="14" idx="3"/>
            <a:endCxn id="12" idx="1"/>
          </p:cNvCxnSpPr>
          <p:nvPr/>
        </p:nvCxnSpPr>
        <p:spPr>
          <a:xfrm flipV="1">
            <a:off x="2595712" y="1138869"/>
            <a:ext cx="1314502" cy="849576"/>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BD41B3AE-AE13-41BD-86BA-9EA02F8CC01A}"/>
              </a:ext>
            </a:extLst>
          </p:cNvPr>
          <p:cNvSpPr/>
          <p:nvPr/>
        </p:nvSpPr>
        <p:spPr>
          <a:xfrm>
            <a:off x="182819" y="1363785"/>
            <a:ext cx="2412893" cy="1249320"/>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a:solidFill>
                  <a:schemeClr val="tx1"/>
                </a:solidFill>
              </a:rPr>
              <a:t>11. Final conclusion</a:t>
            </a:r>
          </a:p>
          <a:p>
            <a:pPr marL="171450" indent="-171450">
              <a:buFont typeface="Arial" panose="020B0604020202020204" pitchFamily="34" charset="0"/>
              <a:buChar char="•"/>
            </a:pPr>
            <a:r>
              <a:rPr lang="en-US" sz="1100" dirty="0">
                <a:solidFill>
                  <a:schemeClr val="tx1"/>
                </a:solidFill>
              </a:rPr>
              <a:t>Discuss results of experimentation</a:t>
            </a:r>
          </a:p>
          <a:p>
            <a:pPr marL="171450" indent="-171450">
              <a:buFont typeface="Arial" panose="020B0604020202020204" pitchFamily="34" charset="0"/>
              <a:buChar char="•"/>
            </a:pPr>
            <a:r>
              <a:rPr lang="en-US" sz="1100" dirty="0">
                <a:solidFill>
                  <a:schemeClr val="tx1"/>
                </a:solidFill>
              </a:rPr>
              <a:t>Discuss models and code structure</a:t>
            </a:r>
          </a:p>
          <a:p>
            <a:pPr marL="171450" indent="-171450">
              <a:buFont typeface="Arial" panose="020B0604020202020204" pitchFamily="34" charset="0"/>
              <a:buChar char="•"/>
            </a:pPr>
            <a:r>
              <a:rPr lang="en-US" sz="1100" dirty="0">
                <a:solidFill>
                  <a:schemeClr val="tx1"/>
                </a:solidFill>
              </a:rPr>
              <a:t>Discuss tools used or explored</a:t>
            </a:r>
          </a:p>
          <a:p>
            <a:pPr marL="171450" indent="-171450">
              <a:buFont typeface="Arial" panose="020B0604020202020204" pitchFamily="34" charset="0"/>
              <a:buChar char="•"/>
            </a:pPr>
            <a:endParaRPr lang="en-US" sz="1100" dirty="0">
              <a:solidFill>
                <a:schemeClr val="tx1"/>
              </a:solidFill>
            </a:endParaRPr>
          </a:p>
        </p:txBody>
      </p:sp>
      <p:sp>
        <p:nvSpPr>
          <p:cNvPr id="2" name="Title 2">
            <a:extLst>
              <a:ext uri="{FF2B5EF4-FFF2-40B4-BE49-F238E27FC236}">
                <a16:creationId xmlns:a16="http://schemas.microsoft.com/office/drawing/2014/main" id="{F08F6BBF-DC3E-1F41-777F-27880F49B59D}"/>
              </a:ext>
            </a:extLst>
          </p:cNvPr>
          <p:cNvSpPr txBox="1">
            <a:spLocks/>
          </p:cNvSpPr>
          <p:nvPr/>
        </p:nvSpPr>
        <p:spPr>
          <a:xfrm>
            <a:off x="693868" y="209902"/>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2400" dirty="0">
                <a:latin typeface="+mn-lt"/>
              </a:rPr>
              <a:t>Methodology Steps – Box 11 – Second Level</a:t>
            </a:r>
          </a:p>
        </p:txBody>
      </p:sp>
      <p:sp>
        <p:nvSpPr>
          <p:cNvPr id="6" name="Rectangle: Rounded Corners 11">
            <a:extLst>
              <a:ext uri="{FF2B5EF4-FFF2-40B4-BE49-F238E27FC236}">
                <a16:creationId xmlns:a16="http://schemas.microsoft.com/office/drawing/2014/main" id="{6E506305-9776-188B-E1EF-B55BCC92E96E}"/>
              </a:ext>
            </a:extLst>
          </p:cNvPr>
          <p:cNvSpPr/>
          <p:nvPr/>
        </p:nvSpPr>
        <p:spPr>
          <a:xfrm>
            <a:off x="3910214" y="2809104"/>
            <a:ext cx="4297680" cy="1227256"/>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11.3 Document results for RQ3</a:t>
            </a:r>
          </a:p>
          <a:p>
            <a:pPr marL="171450" indent="-171450">
              <a:buFont typeface="Arial" panose="020B0604020202020204" pitchFamily="34" charset="0"/>
              <a:buChar char="•"/>
            </a:pPr>
            <a:r>
              <a:rPr lang="en-US" sz="1200" b="0" i="0" kern="1200" dirty="0">
                <a:solidFill>
                  <a:schemeClr val="tx1"/>
                </a:solidFill>
                <a:effectLst/>
                <a:latin typeface="Arial" panose="020B0604020202020204" pitchFamily="34" charset="0"/>
                <a:ea typeface="+mn-ea"/>
                <a:cs typeface="Arial" panose="020B0604020202020204" pitchFamily="34" charset="0"/>
              </a:rPr>
              <a:t>RQ3: Can an alternative object bounding box intersection, outperform the proposed 3D object intersection in classifying the object that a person is pointing at?</a:t>
            </a:r>
            <a:endParaRPr lang="en-US" sz="1200" dirty="0">
              <a:solidFill>
                <a:schemeClr val="tx1"/>
              </a:solidFill>
              <a:latin typeface="Arial" panose="020B0604020202020204" pitchFamily="34" charset="0"/>
              <a:cs typeface="Arial" panose="020B0604020202020204" pitchFamily="34" charset="0"/>
            </a:endParaRPr>
          </a:p>
          <a:p>
            <a:endParaRPr lang="en-US" sz="1200" b="1" dirty="0">
              <a:solidFill>
                <a:schemeClr val="tx1"/>
              </a:solidFill>
            </a:endParaRPr>
          </a:p>
        </p:txBody>
      </p:sp>
      <p:cxnSp>
        <p:nvCxnSpPr>
          <p:cNvPr id="8" name="Connector: Elbow 15">
            <a:extLst>
              <a:ext uri="{FF2B5EF4-FFF2-40B4-BE49-F238E27FC236}">
                <a16:creationId xmlns:a16="http://schemas.microsoft.com/office/drawing/2014/main" id="{9784545F-D5BD-F555-5F6B-4B04A9FB135C}"/>
              </a:ext>
            </a:extLst>
          </p:cNvPr>
          <p:cNvCxnSpPr>
            <a:cxnSpLocks/>
          </p:cNvCxnSpPr>
          <p:nvPr/>
        </p:nvCxnSpPr>
        <p:spPr>
          <a:xfrm>
            <a:off x="2550404" y="1988445"/>
            <a:ext cx="1405118" cy="1198338"/>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Rectangle: Rounded Corners 11">
            <a:extLst>
              <a:ext uri="{FF2B5EF4-FFF2-40B4-BE49-F238E27FC236}">
                <a16:creationId xmlns:a16="http://schemas.microsoft.com/office/drawing/2014/main" id="{F9DF1A19-E71B-D5E5-A9BB-4B2077FA01D5}"/>
              </a:ext>
            </a:extLst>
          </p:cNvPr>
          <p:cNvSpPr/>
          <p:nvPr/>
        </p:nvSpPr>
        <p:spPr>
          <a:xfrm>
            <a:off x="3955522" y="1748853"/>
            <a:ext cx="4297680" cy="849576"/>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11.2 Document results for RQ2</a:t>
            </a:r>
          </a:p>
          <a:p>
            <a:pPr marL="171450" indent="-1714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RQ2: How accurately can the proposed AI model</a:t>
            </a: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lang="en-US" sz="1200" dirty="0">
                <a:solidFill>
                  <a:schemeClr val="tx1"/>
                </a:solidFill>
                <a:latin typeface="Arial" panose="020B0604020202020204" pitchFamily="34" charset="0"/>
                <a:cs typeface="Arial" panose="020B0604020202020204" pitchFamily="34" charset="0"/>
              </a:rPr>
              <a:t>classify the object that a person is pointing at?</a:t>
            </a:r>
            <a:endParaRPr lang="en-US" sz="1200" b="1" dirty="0">
              <a:solidFill>
                <a:schemeClr val="tx1"/>
              </a:solidFill>
            </a:endParaRPr>
          </a:p>
          <a:p>
            <a:endParaRPr lang="en-US" sz="1200" b="1" dirty="0">
              <a:solidFill>
                <a:schemeClr val="tx1"/>
              </a:solidFill>
            </a:endParaRPr>
          </a:p>
        </p:txBody>
      </p:sp>
      <p:cxnSp>
        <p:nvCxnSpPr>
          <p:cNvPr id="9" name="Connector: Elbow 15">
            <a:extLst>
              <a:ext uri="{FF2B5EF4-FFF2-40B4-BE49-F238E27FC236}">
                <a16:creationId xmlns:a16="http://schemas.microsoft.com/office/drawing/2014/main" id="{B48EF347-DF38-64A6-96C7-94F56A1C31E7}"/>
              </a:ext>
            </a:extLst>
          </p:cNvPr>
          <p:cNvCxnSpPr>
            <a:cxnSpLocks/>
            <a:endCxn id="7" idx="1"/>
          </p:cNvCxnSpPr>
          <p:nvPr/>
        </p:nvCxnSpPr>
        <p:spPr>
          <a:xfrm>
            <a:off x="3270325" y="2173641"/>
            <a:ext cx="68519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379774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5498592"/>
          </a:xfrm>
          <a:solidFill>
            <a:srgbClr val="00B050"/>
          </a:solidFill>
          <a:ln>
            <a:solidFill>
              <a:schemeClr val="bg1"/>
            </a:solidFill>
          </a:ln>
        </p:spPr>
        <p:style>
          <a:lnRef idx="1">
            <a:schemeClr val="accent2"/>
          </a:lnRef>
          <a:fillRef idx="3">
            <a:schemeClr val="accent2"/>
          </a:fillRef>
          <a:effectRef idx="2">
            <a:schemeClr val="accent2"/>
          </a:effectRef>
          <a:fontRef idx="minor">
            <a:schemeClr val="lt1"/>
          </a:fontRef>
        </p:style>
        <p:txBody>
          <a:bodyPr/>
          <a:lstStyle/>
          <a:p>
            <a:br>
              <a:rPr lang="en-US" sz="6600" dirty="0">
                <a:solidFill>
                  <a:schemeClr val="bg1"/>
                </a:solidFill>
              </a:rPr>
            </a:br>
            <a:r>
              <a:rPr lang="en-US" sz="6600" dirty="0">
                <a:solidFill>
                  <a:schemeClr val="bg1"/>
                </a:solidFill>
              </a:rPr>
              <a:t>   Appendix</a:t>
            </a:r>
          </a:p>
        </p:txBody>
      </p:sp>
    </p:spTree>
    <p:extLst>
      <p:ext uri="{BB962C8B-B14F-4D97-AF65-F5344CB8AC3E}">
        <p14:creationId xmlns:p14="http://schemas.microsoft.com/office/powerpoint/2010/main" val="24227661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joint encoder&#10;&#10;Description automatically generated">
            <a:extLst>
              <a:ext uri="{FF2B5EF4-FFF2-40B4-BE49-F238E27FC236}">
                <a16:creationId xmlns:a16="http://schemas.microsoft.com/office/drawing/2014/main" id="{2513D0F3-8F8F-1ABF-6971-97760E8473F4}"/>
              </a:ext>
            </a:extLst>
          </p:cNvPr>
          <p:cNvPicPr>
            <a:picLocks noChangeAspect="1"/>
          </p:cNvPicPr>
          <p:nvPr/>
        </p:nvPicPr>
        <p:blipFill>
          <a:blip r:embed="rId2"/>
          <a:stretch>
            <a:fillRect/>
          </a:stretch>
        </p:blipFill>
        <p:spPr>
          <a:xfrm>
            <a:off x="1231015" y="1231795"/>
            <a:ext cx="6794545" cy="3051254"/>
          </a:xfrm>
          <a:prstGeom prst="rect">
            <a:avLst/>
          </a:prstGeom>
        </p:spPr>
      </p:pic>
    </p:spTree>
    <p:extLst>
      <p:ext uri="{BB962C8B-B14F-4D97-AF65-F5344CB8AC3E}">
        <p14:creationId xmlns:p14="http://schemas.microsoft.com/office/powerpoint/2010/main" val="2995674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hand pointing at a finger pointing at a refrigerator&#10;&#10;Description automatically generated">
            <a:extLst>
              <a:ext uri="{FF2B5EF4-FFF2-40B4-BE49-F238E27FC236}">
                <a16:creationId xmlns:a16="http://schemas.microsoft.com/office/drawing/2014/main" id="{6D55969D-2CDA-FC7B-846E-AD236600E91B}"/>
              </a:ext>
            </a:extLst>
          </p:cNvPr>
          <p:cNvPicPr>
            <a:picLocks noChangeAspect="1"/>
          </p:cNvPicPr>
          <p:nvPr/>
        </p:nvPicPr>
        <p:blipFill>
          <a:blip r:embed="rId2"/>
          <a:stretch>
            <a:fillRect/>
          </a:stretch>
        </p:blipFill>
        <p:spPr>
          <a:xfrm>
            <a:off x="0" y="1045029"/>
            <a:ext cx="8957187" cy="3545114"/>
          </a:xfrm>
          <a:prstGeom prst="rect">
            <a:avLst/>
          </a:prstGeom>
        </p:spPr>
      </p:pic>
    </p:spTree>
    <p:extLst>
      <p:ext uri="{BB962C8B-B14F-4D97-AF65-F5344CB8AC3E}">
        <p14:creationId xmlns:p14="http://schemas.microsoft.com/office/powerpoint/2010/main" val="14983999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holding a green object&#10;&#10;Description automatically generated">
            <a:extLst>
              <a:ext uri="{FF2B5EF4-FFF2-40B4-BE49-F238E27FC236}">
                <a16:creationId xmlns:a16="http://schemas.microsoft.com/office/drawing/2014/main" id="{8DD4D59D-2474-EE4A-957E-89AC1C9B2FBC}"/>
              </a:ext>
            </a:extLst>
          </p:cNvPr>
          <p:cNvPicPr>
            <a:picLocks noChangeAspect="1"/>
          </p:cNvPicPr>
          <p:nvPr/>
        </p:nvPicPr>
        <p:blipFill>
          <a:blip r:embed="rId2"/>
          <a:stretch>
            <a:fillRect/>
          </a:stretch>
        </p:blipFill>
        <p:spPr>
          <a:xfrm>
            <a:off x="1832211" y="813535"/>
            <a:ext cx="4965700" cy="4445000"/>
          </a:xfrm>
          <a:prstGeom prst="rect">
            <a:avLst/>
          </a:prstGeom>
        </p:spPr>
      </p:pic>
    </p:spTree>
    <p:extLst>
      <p:ext uri="{BB962C8B-B14F-4D97-AF65-F5344CB8AC3E}">
        <p14:creationId xmlns:p14="http://schemas.microsoft.com/office/powerpoint/2010/main" val="34348679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pointing at a room&#10;&#10;Description automatically generated">
            <a:extLst>
              <a:ext uri="{FF2B5EF4-FFF2-40B4-BE49-F238E27FC236}">
                <a16:creationId xmlns:a16="http://schemas.microsoft.com/office/drawing/2014/main" id="{D3E005FF-AA7F-3923-300D-683FED2A5CF2}"/>
              </a:ext>
            </a:extLst>
          </p:cNvPr>
          <p:cNvPicPr>
            <a:picLocks noChangeAspect="1"/>
          </p:cNvPicPr>
          <p:nvPr/>
        </p:nvPicPr>
        <p:blipFill>
          <a:blip r:embed="rId2"/>
          <a:stretch>
            <a:fillRect/>
          </a:stretch>
        </p:blipFill>
        <p:spPr>
          <a:xfrm>
            <a:off x="1582376" y="1052052"/>
            <a:ext cx="5505248" cy="3411998"/>
          </a:xfrm>
          <a:prstGeom prst="rect">
            <a:avLst/>
          </a:prstGeom>
        </p:spPr>
      </p:pic>
    </p:spTree>
    <p:extLst>
      <p:ext uri="{BB962C8B-B14F-4D97-AF65-F5344CB8AC3E}">
        <p14:creationId xmlns:p14="http://schemas.microsoft.com/office/powerpoint/2010/main" val="16062282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wearing a mask and sitting at a desk&#10;&#10;Description automatically generated">
            <a:extLst>
              <a:ext uri="{FF2B5EF4-FFF2-40B4-BE49-F238E27FC236}">
                <a16:creationId xmlns:a16="http://schemas.microsoft.com/office/drawing/2014/main" id="{9643406F-4FA3-83F2-A950-7E6FC13041FF}"/>
              </a:ext>
            </a:extLst>
          </p:cNvPr>
          <p:cNvPicPr>
            <a:picLocks noChangeAspect="1"/>
          </p:cNvPicPr>
          <p:nvPr/>
        </p:nvPicPr>
        <p:blipFill>
          <a:blip r:embed="rId2"/>
          <a:stretch>
            <a:fillRect/>
          </a:stretch>
        </p:blipFill>
        <p:spPr>
          <a:xfrm>
            <a:off x="571622" y="368286"/>
            <a:ext cx="7772400" cy="4779976"/>
          </a:xfrm>
          <a:prstGeom prst="rect">
            <a:avLst/>
          </a:prstGeom>
        </p:spPr>
      </p:pic>
    </p:spTree>
    <p:extLst>
      <p:ext uri="{BB962C8B-B14F-4D97-AF65-F5344CB8AC3E}">
        <p14:creationId xmlns:p14="http://schemas.microsoft.com/office/powerpoint/2010/main" val="4141037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wearing a mask and a hat&#10;&#10;Description automatically generated">
            <a:extLst>
              <a:ext uri="{FF2B5EF4-FFF2-40B4-BE49-F238E27FC236}">
                <a16:creationId xmlns:a16="http://schemas.microsoft.com/office/drawing/2014/main" id="{D6562175-D949-6657-8BB3-7795744039D0}"/>
              </a:ext>
            </a:extLst>
          </p:cNvPr>
          <p:cNvPicPr>
            <a:picLocks noChangeAspect="1"/>
          </p:cNvPicPr>
          <p:nvPr/>
        </p:nvPicPr>
        <p:blipFill>
          <a:blip r:embed="rId2"/>
          <a:stretch>
            <a:fillRect/>
          </a:stretch>
        </p:blipFill>
        <p:spPr>
          <a:xfrm>
            <a:off x="596348" y="1260472"/>
            <a:ext cx="7772400" cy="2909256"/>
          </a:xfrm>
          <a:prstGeom prst="rect">
            <a:avLst/>
          </a:prstGeom>
        </p:spPr>
      </p:pic>
    </p:spTree>
    <p:extLst>
      <p:ext uri="{BB962C8B-B14F-4D97-AF65-F5344CB8AC3E}">
        <p14:creationId xmlns:p14="http://schemas.microsoft.com/office/powerpoint/2010/main" val="243753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529725984"/>
              </p:ext>
            </p:extLst>
          </p:nvPr>
        </p:nvGraphicFramePr>
        <p:xfrm>
          <a:off x="451262" y="1120931"/>
          <a:ext cx="8288977" cy="3347225"/>
        </p:xfrm>
        <a:graphic>
          <a:graphicData uri="http://schemas.openxmlformats.org/drawingml/2006/table">
            <a:tbl>
              <a:tblPr firstRow="1" bandRow="1">
                <a:tableStyleId>{5C22544A-7EE6-4342-B048-85BDC9FD1C3A}</a:tableStyleId>
              </a:tblPr>
              <a:tblGrid>
                <a:gridCol w="1994694">
                  <a:extLst>
                    <a:ext uri="{9D8B030D-6E8A-4147-A177-3AD203B41FA5}">
                      <a16:colId xmlns:a16="http://schemas.microsoft.com/office/drawing/2014/main" val="20000"/>
                    </a:ext>
                  </a:extLst>
                </a:gridCol>
                <a:gridCol w="6294283">
                  <a:extLst>
                    <a:ext uri="{9D8B030D-6E8A-4147-A177-3AD203B41FA5}">
                      <a16:colId xmlns:a16="http://schemas.microsoft.com/office/drawing/2014/main" val="20001"/>
                    </a:ext>
                  </a:extLst>
                </a:gridCol>
              </a:tblGrid>
              <a:tr h="267538">
                <a:tc>
                  <a:txBody>
                    <a:bodyPr/>
                    <a:lstStyle/>
                    <a:p>
                      <a:r>
                        <a:rPr lang="en-US" sz="1200" dirty="0"/>
                        <a:t>Acronym</a:t>
                      </a:r>
                    </a:p>
                  </a:txBody>
                  <a:tcPr/>
                </a:tc>
                <a:tc>
                  <a:txBody>
                    <a:bodyPr/>
                    <a:lstStyle/>
                    <a:p>
                      <a:pPr algn="ctr"/>
                      <a:r>
                        <a:rPr lang="en-US" sz="1200" dirty="0"/>
                        <a:t>Definition</a:t>
                      </a:r>
                    </a:p>
                  </a:txBody>
                  <a:tcPr/>
                </a:tc>
                <a:extLst>
                  <a:ext uri="{0D108BD9-81ED-4DB2-BD59-A6C34878D82A}">
                    <a16:rowId xmlns:a16="http://schemas.microsoft.com/office/drawing/2014/main" val="10000"/>
                  </a:ext>
                </a:extLst>
              </a:tr>
              <a:tr h="267933">
                <a:tc>
                  <a:txBody>
                    <a:bodyPr/>
                    <a:lstStyle/>
                    <a:p>
                      <a:r>
                        <a:rPr lang="en-US" sz="1200" dirty="0"/>
                        <a:t>CNN</a:t>
                      </a:r>
                    </a:p>
                  </a:txBody>
                  <a:tcPr/>
                </a:tc>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effectLst/>
                          <a:latin typeface="+mn-lt"/>
                          <a:ea typeface="+mn-ea"/>
                          <a:cs typeface="+mn-cs"/>
                        </a:rPr>
                        <a:t>Convolutional Neural Network</a:t>
                      </a:r>
                      <a:endParaRPr lang="en-US" sz="1200" dirty="0"/>
                    </a:p>
                  </a:txBody>
                  <a:tcPr/>
                </a:tc>
                <a:extLst>
                  <a:ext uri="{0D108BD9-81ED-4DB2-BD59-A6C34878D82A}">
                    <a16:rowId xmlns:a16="http://schemas.microsoft.com/office/drawing/2014/main" val="10001"/>
                  </a:ext>
                </a:extLst>
              </a:tr>
              <a:tr h="29922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mn-lt"/>
                          <a:ea typeface="+mn-ea"/>
                          <a:cs typeface="+mn-cs"/>
                        </a:rPr>
                        <a:t>ML</a:t>
                      </a:r>
                      <a:endParaRPr lang="en-US"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effectLst/>
                          <a:latin typeface="+mn-lt"/>
                          <a:ea typeface="+mn-ea"/>
                          <a:cs typeface="+mn-cs"/>
                        </a:rPr>
                        <a:t>Machine Learning</a:t>
                      </a:r>
                      <a:endParaRPr lang="en-US" sz="1200" dirty="0"/>
                    </a:p>
                  </a:txBody>
                  <a:tcPr/>
                </a:tc>
                <a:extLst>
                  <a:ext uri="{0D108BD9-81ED-4DB2-BD59-A6C34878D82A}">
                    <a16:rowId xmlns:a16="http://schemas.microsoft.com/office/drawing/2014/main" val="10002"/>
                  </a:ext>
                </a:extLst>
              </a:tr>
              <a:tr h="370840">
                <a:tc>
                  <a:txBody>
                    <a:bodyPr/>
                    <a:lstStyle/>
                    <a:p>
                      <a:r>
                        <a:rPr lang="en-US" sz="1200" dirty="0"/>
                        <a:t>CVPR</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Computer Vision and Pattern recognition Conference</a:t>
                      </a:r>
                    </a:p>
                  </a:txBody>
                  <a:tcPr/>
                </a:tc>
                <a:extLst>
                  <a:ext uri="{0D108BD9-81ED-4DB2-BD59-A6C34878D82A}">
                    <a16:rowId xmlns:a16="http://schemas.microsoft.com/office/drawing/2014/main" val="10003"/>
                  </a:ext>
                </a:extLst>
              </a:tr>
              <a:tr h="201194">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ICCV</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International Conference on Computer Vision</a:t>
                      </a:r>
                    </a:p>
                  </a:txBody>
                  <a:tcPr/>
                </a:tc>
                <a:extLst>
                  <a:ext uri="{0D108BD9-81ED-4DB2-BD59-A6C34878D82A}">
                    <a16:rowId xmlns:a16="http://schemas.microsoft.com/office/drawing/2014/main" val="10004"/>
                  </a:ext>
                </a:extLst>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ADA</a:t>
                      </a:r>
                    </a:p>
                  </a:txBody>
                  <a:tcPr/>
                </a:tc>
                <a:tc>
                  <a:txBody>
                    <a:bodyPr/>
                    <a:lstStyle/>
                    <a:p>
                      <a:r>
                        <a:rPr lang="en-US" sz="1200" dirty="0">
                          <a:latin typeface="+mn-lt"/>
                          <a:cs typeface="Arial" panose="020B0604020202020204" pitchFamily="34" charset="0"/>
                        </a:rPr>
                        <a:t>Americans with Disabilities Act </a:t>
                      </a:r>
                      <a:endParaRPr lang="en-US" sz="1200" dirty="0"/>
                    </a:p>
                  </a:txBody>
                  <a:tcPr/>
                </a:tc>
                <a:extLst>
                  <a:ext uri="{0D108BD9-81ED-4DB2-BD59-A6C34878D82A}">
                    <a16:rowId xmlns:a16="http://schemas.microsoft.com/office/drawing/2014/main" val="10005"/>
                  </a:ext>
                </a:extLst>
              </a:tr>
              <a:tr h="370840">
                <a:tc>
                  <a:txBody>
                    <a:bodyPr/>
                    <a:lstStyle/>
                    <a:p>
                      <a:r>
                        <a:rPr lang="en-US" sz="1200" b="0" dirty="0"/>
                        <a:t>AHS</a:t>
                      </a:r>
                    </a:p>
                  </a:txBody>
                  <a:tcPr/>
                </a:tc>
                <a:tc>
                  <a:txBody>
                    <a:bodyPr/>
                    <a:lstStyle/>
                    <a:p>
                      <a:r>
                        <a:rPr lang="en-US" sz="1200" dirty="0">
                          <a:solidFill>
                            <a:schemeClr val="tx1"/>
                          </a:solidFill>
                          <a:latin typeface="+mn-lt"/>
                          <a:cs typeface="Arial" panose="020B0604020202020204" pitchFamily="34" charset="0"/>
                        </a:rPr>
                        <a:t>American Housing Survey</a:t>
                      </a:r>
                      <a:endParaRPr lang="en-US" sz="1200" dirty="0">
                        <a:solidFill>
                          <a:schemeClr val="tx1"/>
                        </a:solidFill>
                      </a:endParaRPr>
                    </a:p>
                  </a:txBody>
                  <a:tcPr/>
                </a:tc>
                <a:extLst>
                  <a:ext uri="{0D108BD9-81ED-4DB2-BD59-A6C34878D82A}">
                    <a16:rowId xmlns:a16="http://schemas.microsoft.com/office/drawing/2014/main" val="10006"/>
                  </a:ext>
                </a:extLst>
              </a:tr>
              <a:tr h="370840">
                <a:tc>
                  <a:txBody>
                    <a:bodyPr/>
                    <a:lstStyle/>
                    <a:p>
                      <a:r>
                        <a:rPr lang="en-US" sz="1200" dirty="0"/>
                        <a:t>DP</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Deep Learning</a:t>
                      </a:r>
                    </a:p>
                  </a:txBody>
                  <a:tcPr/>
                </a:tc>
                <a:extLst>
                  <a:ext uri="{0D108BD9-81ED-4DB2-BD59-A6C34878D82A}">
                    <a16:rowId xmlns:a16="http://schemas.microsoft.com/office/drawing/2014/main" val="10007"/>
                  </a:ext>
                </a:extLst>
              </a:tr>
              <a:tr h="370840">
                <a:tc>
                  <a:txBody>
                    <a:bodyPr/>
                    <a:lstStyle/>
                    <a:p>
                      <a:r>
                        <a:rPr lang="en-US" sz="1200" dirty="0"/>
                        <a:t>DLT </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Direct Linear Transformation</a:t>
                      </a:r>
                    </a:p>
                  </a:txBody>
                  <a:tcPr/>
                </a:tc>
                <a:extLst>
                  <a:ext uri="{0D108BD9-81ED-4DB2-BD59-A6C34878D82A}">
                    <a16:rowId xmlns:a16="http://schemas.microsoft.com/office/drawing/2014/main" val="1901530340"/>
                  </a:ext>
                </a:extLst>
              </a:tr>
              <a:tr h="370840">
                <a:tc>
                  <a:txBody>
                    <a:bodyPr/>
                    <a:lstStyle/>
                    <a:p>
                      <a:r>
                        <a:rPr lang="en-US" sz="1200" dirty="0"/>
                        <a:t>CF</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Confusion Matrix</a:t>
                      </a:r>
                    </a:p>
                  </a:txBody>
                  <a:tcPr/>
                </a:tc>
                <a:extLst>
                  <a:ext uri="{0D108BD9-81ED-4DB2-BD59-A6C34878D82A}">
                    <a16:rowId xmlns:a16="http://schemas.microsoft.com/office/drawing/2014/main" val="414137339"/>
                  </a:ext>
                </a:extLst>
              </a:tr>
            </a:tbl>
          </a:graphicData>
        </a:graphic>
      </p:graphicFrame>
      <p:sp>
        <p:nvSpPr>
          <p:cNvPr id="3" name="Title 2"/>
          <p:cNvSpPr>
            <a:spLocks noGrp="1"/>
          </p:cNvSpPr>
          <p:nvPr>
            <p:ph type="title"/>
          </p:nvPr>
        </p:nvSpPr>
        <p:spPr>
          <a:xfrm>
            <a:off x="622295" y="165534"/>
            <a:ext cx="7756263" cy="621690"/>
          </a:xfrm>
        </p:spPr>
        <p:txBody>
          <a:bodyPr/>
          <a:lstStyle/>
          <a:p>
            <a:r>
              <a:rPr lang="en-US" sz="3600" dirty="0"/>
              <a:t>Acronyms</a:t>
            </a:r>
          </a:p>
        </p:txBody>
      </p:sp>
    </p:spTree>
    <p:extLst>
      <p:ext uri="{BB962C8B-B14F-4D97-AF65-F5344CB8AC3E}">
        <p14:creationId xmlns:p14="http://schemas.microsoft.com/office/powerpoint/2010/main" val="22508063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578449-F9EC-3923-EB32-28FFDC97B293}"/>
              </a:ext>
            </a:extLst>
          </p:cNvPr>
          <p:cNvSpPr>
            <a:spLocks noGrp="1"/>
          </p:cNvSpPr>
          <p:nvPr>
            <p:ph type="title"/>
          </p:nvPr>
        </p:nvSpPr>
        <p:spPr/>
        <p:txBody>
          <a:bodyPr/>
          <a:lstStyle/>
          <a:p>
            <a:r>
              <a:rPr lang="en-US" dirty="0"/>
              <a:t>Pipeline</a:t>
            </a:r>
          </a:p>
        </p:txBody>
      </p:sp>
      <p:sp>
        <p:nvSpPr>
          <p:cNvPr id="4" name="Rectangle 3">
            <a:extLst>
              <a:ext uri="{FF2B5EF4-FFF2-40B4-BE49-F238E27FC236}">
                <a16:creationId xmlns:a16="http://schemas.microsoft.com/office/drawing/2014/main" id="{F0E26930-B897-A9D8-0552-F1A9B01F8B2C}"/>
              </a:ext>
            </a:extLst>
          </p:cNvPr>
          <p:cNvSpPr/>
          <p:nvPr/>
        </p:nvSpPr>
        <p:spPr>
          <a:xfrm>
            <a:off x="862360" y="2490439"/>
            <a:ext cx="973873"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Video/ images</a:t>
            </a:r>
          </a:p>
        </p:txBody>
      </p:sp>
      <p:sp>
        <p:nvSpPr>
          <p:cNvPr id="5" name="Rectangle 4">
            <a:extLst>
              <a:ext uri="{FF2B5EF4-FFF2-40B4-BE49-F238E27FC236}">
                <a16:creationId xmlns:a16="http://schemas.microsoft.com/office/drawing/2014/main" id="{DB3E9A78-A17B-BB30-D82E-BE85BE3BDFB6}"/>
              </a:ext>
            </a:extLst>
          </p:cNvPr>
          <p:cNvSpPr/>
          <p:nvPr/>
        </p:nvSpPr>
        <p:spPr>
          <a:xfrm>
            <a:off x="2425390" y="1882698"/>
            <a:ext cx="1326996"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Deepoint</a:t>
            </a:r>
            <a:r>
              <a:rPr lang="en-US" dirty="0"/>
              <a:t> Transformer</a:t>
            </a:r>
          </a:p>
        </p:txBody>
      </p:sp>
      <p:sp>
        <p:nvSpPr>
          <p:cNvPr id="6" name="Rectangle 5">
            <a:extLst>
              <a:ext uri="{FF2B5EF4-FFF2-40B4-BE49-F238E27FC236}">
                <a16:creationId xmlns:a16="http://schemas.microsoft.com/office/drawing/2014/main" id="{DD9559BD-A221-4896-BEFD-7DBB98F91CA7}"/>
              </a:ext>
            </a:extLst>
          </p:cNvPr>
          <p:cNvSpPr/>
          <p:nvPr/>
        </p:nvSpPr>
        <p:spPr>
          <a:xfrm>
            <a:off x="2486722" y="3157194"/>
            <a:ext cx="1326996" cy="10542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3D point cloud object detection</a:t>
            </a:r>
          </a:p>
        </p:txBody>
      </p:sp>
      <p:sp>
        <p:nvSpPr>
          <p:cNvPr id="7" name="Rectangle 6">
            <a:extLst>
              <a:ext uri="{FF2B5EF4-FFF2-40B4-BE49-F238E27FC236}">
                <a16:creationId xmlns:a16="http://schemas.microsoft.com/office/drawing/2014/main" id="{0631851B-FE11-D695-FB75-3B4AF1C5ED9D}"/>
              </a:ext>
            </a:extLst>
          </p:cNvPr>
          <p:cNvSpPr/>
          <p:nvPr/>
        </p:nvSpPr>
        <p:spPr>
          <a:xfrm>
            <a:off x="4780867" y="2490439"/>
            <a:ext cx="1574179" cy="10542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Intersection computation (geometry based)</a:t>
            </a:r>
          </a:p>
        </p:txBody>
      </p:sp>
      <p:cxnSp>
        <p:nvCxnSpPr>
          <p:cNvPr id="9" name="Straight Arrow Connector 8">
            <a:extLst>
              <a:ext uri="{FF2B5EF4-FFF2-40B4-BE49-F238E27FC236}">
                <a16:creationId xmlns:a16="http://schemas.microsoft.com/office/drawing/2014/main" id="{5043F14E-C725-7646-F6DA-14B2889EFC52}"/>
              </a:ext>
            </a:extLst>
          </p:cNvPr>
          <p:cNvCxnSpPr>
            <a:stCxn id="4" idx="3"/>
            <a:endCxn id="5" idx="1"/>
          </p:cNvCxnSpPr>
          <p:nvPr/>
        </p:nvCxnSpPr>
        <p:spPr>
          <a:xfrm flipV="1">
            <a:off x="1836233" y="2339898"/>
            <a:ext cx="589157" cy="6077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5A03691F-2C41-E8ED-7CAF-87707F0D83A5}"/>
              </a:ext>
            </a:extLst>
          </p:cNvPr>
          <p:cNvCxnSpPr>
            <a:stCxn id="4" idx="3"/>
            <a:endCxn id="6" idx="1"/>
          </p:cNvCxnSpPr>
          <p:nvPr/>
        </p:nvCxnSpPr>
        <p:spPr>
          <a:xfrm>
            <a:off x="1836233" y="2947639"/>
            <a:ext cx="650489" cy="7366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87CC2785-43CE-104C-79BD-79C28AFF0761}"/>
              </a:ext>
            </a:extLst>
          </p:cNvPr>
          <p:cNvCxnSpPr>
            <a:stCxn id="5" idx="3"/>
            <a:endCxn id="7" idx="1"/>
          </p:cNvCxnSpPr>
          <p:nvPr/>
        </p:nvCxnSpPr>
        <p:spPr>
          <a:xfrm>
            <a:off x="3752386" y="2339898"/>
            <a:ext cx="1028481" cy="6776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6E9DBBBC-02AB-83C8-8304-5C950599D69C}"/>
              </a:ext>
            </a:extLst>
          </p:cNvPr>
          <p:cNvCxnSpPr>
            <a:cxnSpLocks/>
            <a:endCxn id="7" idx="1"/>
          </p:cNvCxnSpPr>
          <p:nvPr/>
        </p:nvCxnSpPr>
        <p:spPr>
          <a:xfrm flipV="1">
            <a:off x="3813719" y="3017564"/>
            <a:ext cx="967148" cy="691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E2B918C3-D2F7-2F74-6511-9DAEAC18F1EE}"/>
              </a:ext>
            </a:extLst>
          </p:cNvPr>
          <p:cNvSpPr txBox="1"/>
          <p:nvPr/>
        </p:nvSpPr>
        <p:spPr>
          <a:xfrm>
            <a:off x="7440961" y="2859485"/>
            <a:ext cx="872057" cy="400110"/>
          </a:xfrm>
          <a:prstGeom prst="rect">
            <a:avLst/>
          </a:prstGeom>
          <a:noFill/>
        </p:spPr>
        <p:txBody>
          <a:bodyPr wrap="square" rtlCol="0">
            <a:spAutoFit/>
          </a:bodyPr>
          <a:lstStyle/>
          <a:p>
            <a:r>
              <a:rPr lang="en-US" sz="1000" dirty="0"/>
              <a:t>Class/label or none</a:t>
            </a:r>
          </a:p>
        </p:txBody>
      </p:sp>
      <p:sp>
        <p:nvSpPr>
          <p:cNvPr id="17" name="TextBox 16">
            <a:extLst>
              <a:ext uri="{FF2B5EF4-FFF2-40B4-BE49-F238E27FC236}">
                <a16:creationId xmlns:a16="http://schemas.microsoft.com/office/drawing/2014/main" id="{113FBF4D-B56B-8758-047A-4047B7931AE4}"/>
              </a:ext>
            </a:extLst>
          </p:cNvPr>
          <p:cNvSpPr txBox="1"/>
          <p:nvPr/>
        </p:nvSpPr>
        <p:spPr>
          <a:xfrm>
            <a:off x="4034278" y="3671295"/>
            <a:ext cx="982842" cy="707886"/>
          </a:xfrm>
          <a:prstGeom prst="rect">
            <a:avLst/>
          </a:prstGeom>
          <a:noFill/>
        </p:spPr>
        <p:txBody>
          <a:bodyPr wrap="square" rtlCol="0">
            <a:spAutoFit/>
          </a:bodyPr>
          <a:lstStyle/>
          <a:p>
            <a:r>
              <a:rPr lang="en-US" sz="1000" dirty="0"/>
              <a:t>3D object point cloud coordinates and class/label</a:t>
            </a:r>
          </a:p>
        </p:txBody>
      </p:sp>
      <p:sp>
        <p:nvSpPr>
          <p:cNvPr id="18" name="Right Arrow 17">
            <a:extLst>
              <a:ext uri="{FF2B5EF4-FFF2-40B4-BE49-F238E27FC236}">
                <a16:creationId xmlns:a16="http://schemas.microsoft.com/office/drawing/2014/main" id="{648B94B3-D62E-CAD5-7F6F-658AF14CE362}"/>
              </a:ext>
            </a:extLst>
          </p:cNvPr>
          <p:cNvSpPr/>
          <p:nvPr/>
        </p:nvSpPr>
        <p:spPr>
          <a:xfrm>
            <a:off x="6355046" y="3006769"/>
            <a:ext cx="1053548" cy="10554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809FEFD-20FC-3A45-934A-7D3FC72E2C46}"/>
              </a:ext>
            </a:extLst>
          </p:cNvPr>
          <p:cNvSpPr txBox="1"/>
          <p:nvPr/>
        </p:nvSpPr>
        <p:spPr>
          <a:xfrm>
            <a:off x="4034278" y="2094340"/>
            <a:ext cx="872057" cy="553998"/>
          </a:xfrm>
          <a:prstGeom prst="rect">
            <a:avLst/>
          </a:prstGeom>
          <a:noFill/>
        </p:spPr>
        <p:txBody>
          <a:bodyPr wrap="square" rtlCol="0">
            <a:spAutoFit/>
          </a:bodyPr>
          <a:lstStyle/>
          <a:p>
            <a:r>
              <a:rPr lang="en-US" sz="1000" dirty="0"/>
              <a:t>3D pointing direction vector</a:t>
            </a:r>
          </a:p>
        </p:txBody>
      </p:sp>
    </p:spTree>
    <p:extLst>
      <p:ext uri="{BB962C8B-B14F-4D97-AF65-F5344CB8AC3E}">
        <p14:creationId xmlns:p14="http://schemas.microsoft.com/office/powerpoint/2010/main" val="1612776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computer&#10;&#10;Description automatically generated">
            <a:extLst>
              <a:ext uri="{FF2B5EF4-FFF2-40B4-BE49-F238E27FC236}">
                <a16:creationId xmlns:a16="http://schemas.microsoft.com/office/drawing/2014/main" id="{3506240A-A57D-7C2E-9523-A5BDB594FC31}"/>
              </a:ext>
            </a:extLst>
          </p:cNvPr>
          <p:cNvPicPr>
            <a:picLocks noChangeAspect="1"/>
          </p:cNvPicPr>
          <p:nvPr/>
        </p:nvPicPr>
        <p:blipFill>
          <a:blip r:embed="rId2"/>
          <a:stretch>
            <a:fillRect/>
          </a:stretch>
        </p:blipFill>
        <p:spPr>
          <a:xfrm>
            <a:off x="607468" y="279400"/>
            <a:ext cx="7772400" cy="4930370"/>
          </a:xfrm>
          <a:prstGeom prst="rect">
            <a:avLst/>
          </a:prstGeom>
        </p:spPr>
      </p:pic>
    </p:spTree>
    <p:extLst>
      <p:ext uri="{BB962C8B-B14F-4D97-AF65-F5344CB8AC3E}">
        <p14:creationId xmlns:p14="http://schemas.microsoft.com/office/powerpoint/2010/main" val="3258313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in a wheelchair in an elevator&#10;&#10;Description automatically generated">
            <a:extLst>
              <a:ext uri="{FF2B5EF4-FFF2-40B4-BE49-F238E27FC236}">
                <a16:creationId xmlns:a16="http://schemas.microsoft.com/office/drawing/2014/main" id="{EFEC79C1-FA44-222E-9EC6-B6C760FDD3E3}"/>
              </a:ext>
            </a:extLst>
          </p:cNvPr>
          <p:cNvPicPr>
            <a:picLocks noChangeAspect="1"/>
          </p:cNvPicPr>
          <p:nvPr/>
        </p:nvPicPr>
        <p:blipFill>
          <a:blip r:embed="rId2"/>
          <a:stretch>
            <a:fillRect/>
          </a:stretch>
        </p:blipFill>
        <p:spPr>
          <a:xfrm>
            <a:off x="1511710" y="0"/>
            <a:ext cx="5670756" cy="5530646"/>
          </a:xfrm>
          <a:prstGeom prst="rect">
            <a:avLst/>
          </a:prstGeom>
        </p:spPr>
      </p:pic>
    </p:spTree>
    <p:extLst>
      <p:ext uri="{BB962C8B-B14F-4D97-AF65-F5344CB8AC3E}">
        <p14:creationId xmlns:p14="http://schemas.microsoft.com/office/powerpoint/2010/main" val="3584248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858366505"/>
              </p:ext>
            </p:extLst>
          </p:nvPr>
        </p:nvGraphicFramePr>
        <p:xfrm>
          <a:off x="105198" y="627259"/>
          <a:ext cx="8714995" cy="4807312"/>
        </p:xfrm>
        <a:graphic>
          <a:graphicData uri="http://schemas.openxmlformats.org/drawingml/2006/table">
            <a:tbl>
              <a:tblPr firstRow="1" bandRow="1">
                <a:tableStyleId>{5C22544A-7EE6-4342-B048-85BDC9FD1C3A}</a:tableStyleId>
              </a:tblPr>
              <a:tblGrid>
                <a:gridCol w="1625080">
                  <a:extLst>
                    <a:ext uri="{9D8B030D-6E8A-4147-A177-3AD203B41FA5}">
                      <a16:colId xmlns:a16="http://schemas.microsoft.com/office/drawing/2014/main" val="20000"/>
                    </a:ext>
                  </a:extLst>
                </a:gridCol>
                <a:gridCol w="6003560">
                  <a:extLst>
                    <a:ext uri="{9D8B030D-6E8A-4147-A177-3AD203B41FA5}">
                      <a16:colId xmlns:a16="http://schemas.microsoft.com/office/drawing/2014/main" val="20001"/>
                    </a:ext>
                  </a:extLst>
                </a:gridCol>
                <a:gridCol w="1086355">
                  <a:extLst>
                    <a:ext uri="{9D8B030D-6E8A-4147-A177-3AD203B41FA5}">
                      <a16:colId xmlns:a16="http://schemas.microsoft.com/office/drawing/2014/main" val="3692234971"/>
                    </a:ext>
                  </a:extLst>
                </a:gridCol>
              </a:tblGrid>
              <a:tr h="291119">
                <a:tc>
                  <a:txBody>
                    <a:bodyPr/>
                    <a:lstStyle/>
                    <a:p>
                      <a:r>
                        <a:rPr lang="en-US" sz="1200" dirty="0">
                          <a:latin typeface="+mn-lt"/>
                          <a:cs typeface="Arial" panose="020B0604020202020204" pitchFamily="34" charset="0"/>
                        </a:rPr>
                        <a:t>(A) Deliverable</a:t>
                      </a:r>
                    </a:p>
                  </a:txBody>
                  <a:tcPr/>
                </a:tc>
                <a:tc>
                  <a:txBody>
                    <a:bodyPr/>
                    <a:lstStyle/>
                    <a:p>
                      <a:pPr algn="ctr"/>
                      <a:r>
                        <a:rPr lang="en-US" sz="1200" dirty="0">
                          <a:latin typeface="+mn-lt"/>
                          <a:cs typeface="Arial" panose="020B0604020202020204" pitchFamily="34" charset="0"/>
                        </a:rPr>
                        <a:t>(B) Format</a:t>
                      </a:r>
                    </a:p>
                  </a:txBody>
                  <a:tcPr/>
                </a:tc>
                <a:tc>
                  <a:txBody>
                    <a:bodyPr/>
                    <a:lstStyle/>
                    <a:p>
                      <a:pPr algn="ctr"/>
                      <a:r>
                        <a:rPr lang="en-US" sz="1200" dirty="0">
                          <a:latin typeface="+mn-lt"/>
                          <a:cs typeface="Arial" panose="020B0604020202020204" pitchFamily="34" charset="0"/>
                        </a:rPr>
                        <a:t>(C) WC</a:t>
                      </a:r>
                    </a:p>
                  </a:txBody>
                  <a:tcPr/>
                </a:tc>
                <a:extLst>
                  <a:ext uri="{0D108BD9-81ED-4DB2-BD59-A6C34878D82A}">
                    <a16:rowId xmlns:a16="http://schemas.microsoft.com/office/drawing/2014/main" val="10000"/>
                  </a:ext>
                </a:extLst>
              </a:tr>
              <a:tr h="524014">
                <a:tc>
                  <a:txBody>
                    <a:bodyPr/>
                    <a:lstStyle/>
                    <a:p>
                      <a:r>
                        <a:rPr lang="en-US" sz="1200" b="1" dirty="0">
                          <a:latin typeface="+mn-lt"/>
                          <a:cs typeface="Arial" panose="020B0604020202020204" pitchFamily="34" charset="0"/>
                        </a:rPr>
                        <a:t>Issue</a:t>
                      </a:r>
                    </a:p>
                  </a:txBody>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dk1"/>
                          </a:solidFill>
                          <a:effectLst/>
                          <a:latin typeface="+mn-lt"/>
                          <a:ea typeface="+mn-ea"/>
                          <a:cs typeface="+mn-cs"/>
                        </a:rPr>
                        <a:t>Individuals using wheelchairs encounter difficulties attempting to access e</a:t>
                      </a:r>
                      <a:r>
                        <a:rPr lang="en-US" sz="1200" dirty="0"/>
                        <a:t>lectrical</a:t>
                      </a:r>
                      <a:r>
                        <a:rPr lang="en-US" sz="1200" b="0" i="0" kern="1200" dirty="0">
                          <a:solidFill>
                            <a:schemeClr val="dk1"/>
                          </a:solidFill>
                          <a:effectLst/>
                          <a:latin typeface="+mn-lt"/>
                          <a:ea typeface="+mn-ea"/>
                          <a:cs typeface="+mn-cs"/>
                        </a:rPr>
                        <a:t> switches</a:t>
                      </a:r>
                      <a:r>
                        <a:rPr lang="en-US" sz="1200" b="0" i="0" kern="1200">
                          <a:solidFill>
                            <a:schemeClr val="dk1"/>
                          </a:solidFill>
                          <a:effectLst/>
                          <a:latin typeface="+mn-lt"/>
                          <a:ea typeface="+mn-ea"/>
                          <a:cs typeface="+mn-cs"/>
                        </a:rPr>
                        <a:t>/buttons</a:t>
                      </a:r>
                      <a:endParaRPr lang="en-US" sz="1200" dirty="0">
                        <a:latin typeface="+mn-lt"/>
                        <a:cs typeface="Arial" panose="020B0604020202020204" pitchFamily="34" charset="0"/>
                      </a:endParaRPr>
                    </a:p>
                  </a:txBody>
                  <a:tcPr/>
                </a:tc>
                <a:tc>
                  <a:txBody>
                    <a:bodyPr/>
                    <a:lstStyle/>
                    <a:p>
                      <a:pPr marL="0" indent="0" algn="ctr">
                        <a:buFont typeface="Arial" panose="020B0604020202020204" pitchFamily="34" charset="0"/>
                        <a:buNone/>
                      </a:pPr>
                      <a:r>
                        <a:rPr lang="en-US" sz="1200" b="0" kern="1200" dirty="0">
                          <a:solidFill>
                            <a:schemeClr val="dk1"/>
                          </a:solidFill>
                          <a:latin typeface="+mn-lt"/>
                          <a:ea typeface="+mn-ea"/>
                          <a:cs typeface="Arial" panose="020B0604020202020204" pitchFamily="34" charset="0"/>
                        </a:rPr>
                        <a:t>10</a:t>
                      </a:r>
                      <a:endParaRPr lang="en-US" sz="1200" i="1" dirty="0">
                        <a:latin typeface="+mn-lt"/>
                        <a:cs typeface="Arial" panose="020B0604020202020204" pitchFamily="34" charset="0"/>
                      </a:endParaRPr>
                    </a:p>
                  </a:txBody>
                  <a:tcPr/>
                </a:tc>
                <a:extLst>
                  <a:ext uri="{0D108BD9-81ED-4DB2-BD59-A6C34878D82A}">
                    <a16:rowId xmlns:a16="http://schemas.microsoft.com/office/drawing/2014/main" val="10001"/>
                  </a:ext>
                </a:extLst>
              </a:tr>
              <a:tr h="57607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mn-lt"/>
                          <a:cs typeface="Arial" panose="020B0604020202020204" pitchFamily="34" charset="0"/>
                        </a:rPr>
                        <a:t>Reference</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dk1"/>
                          </a:solidFill>
                          <a:effectLst/>
                          <a:latin typeface="+mn-lt"/>
                          <a:ea typeface="+mn-ea"/>
                          <a:cs typeface="+mn-cs"/>
                        </a:rPr>
                        <a:t>Smart Cities Dive. (2020, July 24). The ADA is turning 30, but the built environment is still far from inclusive. Smart Cities Dive. </a:t>
                      </a:r>
                      <a:r>
                        <a:rPr lang="en-US" sz="1200" b="0" i="0" u="none" strike="noStrike" kern="1200" dirty="0">
                          <a:solidFill>
                            <a:schemeClr val="dk1"/>
                          </a:solidFill>
                          <a:effectLst/>
                          <a:latin typeface="+mn-lt"/>
                          <a:ea typeface="+mn-ea"/>
                          <a:cs typeface="+mn-cs"/>
                          <a:hlinkClick r:id="rId2"/>
                        </a:rPr>
                        <a:t>https://www.smartcitiesdive.com/news/the-ada-is-turning-30-but-the-built-environment-is-still-far-from-inclusiv/581563/</a:t>
                      </a:r>
                      <a:endParaRPr lang="en-US" sz="1200" dirty="0">
                        <a:latin typeface="+mn-lt"/>
                        <a:cs typeface="Arial" panose="020B0604020202020204" pitchFamily="34" charset="0"/>
                      </a:endParaRPr>
                    </a:p>
                  </a:txBody>
                  <a:tcPr/>
                </a:tc>
                <a:tc>
                  <a:txBody>
                    <a:bodyPr/>
                    <a:lstStyle/>
                    <a:p>
                      <a:pPr marL="0" algn="ctr" defTabSz="457200" rtl="0" eaLnBrk="1" latinLnBrk="0" hangingPunct="1"/>
                      <a:r>
                        <a:rPr lang="en-US" sz="1200" b="0" kern="1200" dirty="0">
                          <a:solidFill>
                            <a:schemeClr val="dk1"/>
                          </a:solidFill>
                          <a:latin typeface="+mn-lt"/>
                          <a:ea typeface="+mn-ea"/>
                          <a:cs typeface="Arial" panose="020B0604020202020204" pitchFamily="34" charset="0"/>
                        </a:rPr>
                        <a:t>NA</a:t>
                      </a:r>
                    </a:p>
                  </a:txBody>
                  <a:tcPr/>
                </a:tc>
                <a:extLst>
                  <a:ext uri="{0D108BD9-81ED-4DB2-BD59-A6C34878D82A}">
                    <a16:rowId xmlns:a16="http://schemas.microsoft.com/office/drawing/2014/main" val="2076857690"/>
                  </a:ext>
                </a:extLst>
              </a:tr>
              <a:tr h="599751">
                <a:tc>
                  <a:txBody>
                    <a:bodyPr/>
                    <a:lstStyle/>
                    <a:p>
                      <a:r>
                        <a:rPr lang="en-US" sz="1200" b="1" dirty="0">
                          <a:latin typeface="+mn-lt"/>
                          <a:cs typeface="Arial" panose="020B0604020202020204" pitchFamily="34" charset="0"/>
                        </a:rPr>
                        <a:t>”so what”</a:t>
                      </a:r>
                    </a:p>
                  </a:txBody>
                  <a:tcPr/>
                </a:tc>
                <a:tc>
                  <a:txBody>
                    <a:bodyPr/>
                    <a:lstStyle/>
                    <a:p>
                      <a:pPr marL="0" indent="0">
                        <a:buFont typeface="Arial" panose="020B0604020202020204" pitchFamily="34" charset="0"/>
                        <a:buNone/>
                      </a:pPr>
                      <a:r>
                        <a:rPr lang="en-US" sz="1200" dirty="0">
                          <a:latin typeface="+mn-lt"/>
                          <a:cs typeface="Arial" panose="020B0604020202020204" pitchFamily="34" charset="0"/>
                        </a:rPr>
                        <a:t>35% of U.S. households are not equipped for independent wheelchair living, potentially some of them require modifications </a:t>
                      </a:r>
                      <a:r>
                        <a:rPr lang="en-US" sz="1200" strike="sngStrike" dirty="0">
                          <a:solidFill>
                            <a:srgbClr val="FF0000"/>
                          </a:solidFill>
                          <a:latin typeface="+mn-lt"/>
                          <a:cs typeface="Arial" panose="020B0604020202020204" pitchFamily="34" charset="0"/>
                        </a:rPr>
                        <a:t>when needed</a:t>
                      </a:r>
                      <a:r>
                        <a:rPr lang="en-US" sz="1200" dirty="0">
                          <a:latin typeface="+mn-lt"/>
                          <a:cs typeface="Arial" panose="020B0604020202020204" pitchFamily="34" charset="0"/>
                        </a:rPr>
                        <a:t>.</a:t>
                      </a:r>
                    </a:p>
                  </a:txBody>
                  <a:tcPr/>
                </a:tc>
                <a:tc>
                  <a:txBody>
                    <a:bodyPr/>
                    <a:lstStyle/>
                    <a:p>
                      <a:pPr marL="0" indent="0" algn="ctr">
                        <a:buFont typeface="Arial" panose="020B0604020202020204" pitchFamily="34" charset="0"/>
                        <a:buNone/>
                      </a:pPr>
                      <a:r>
                        <a:rPr lang="en-US" sz="1200" b="0" kern="1200" dirty="0">
                          <a:solidFill>
                            <a:schemeClr val="dk1"/>
                          </a:solidFill>
                          <a:latin typeface="+mn-lt"/>
                          <a:ea typeface="+mn-ea"/>
                          <a:cs typeface="Arial" panose="020B0604020202020204" pitchFamily="34" charset="0"/>
                        </a:rPr>
                        <a:t>19</a:t>
                      </a:r>
                      <a:endParaRPr lang="en-US" sz="1200" i="1" dirty="0">
                        <a:latin typeface="+mn-lt"/>
                        <a:cs typeface="Arial" panose="020B0604020202020204" pitchFamily="34" charset="0"/>
                      </a:endParaRPr>
                    </a:p>
                    <a:p>
                      <a:pPr marL="0" marR="0" lvl="1" indent="0" algn="ctr" defTabSz="457200" rtl="0" eaLnBrk="1" fontAlgn="auto" latinLnBrk="0" hangingPunct="1">
                        <a:lnSpc>
                          <a:spcPct val="100000"/>
                        </a:lnSpc>
                        <a:spcBef>
                          <a:spcPts val="0"/>
                        </a:spcBef>
                        <a:spcAft>
                          <a:spcPts val="0"/>
                        </a:spcAft>
                        <a:buClrTx/>
                        <a:buSzTx/>
                        <a:buFontTx/>
                        <a:buNone/>
                        <a:tabLst/>
                        <a:defRPr/>
                      </a:pPr>
                      <a:endParaRPr lang="en-US" sz="1200" b="0" i="1" dirty="0">
                        <a:latin typeface="+mn-lt"/>
                        <a:cs typeface="Arial" panose="020B0604020202020204" pitchFamily="34" charset="0"/>
                      </a:endParaRPr>
                    </a:p>
                  </a:txBody>
                  <a:tcPr/>
                </a:tc>
                <a:extLst>
                  <a:ext uri="{0D108BD9-81ED-4DB2-BD59-A6C34878D82A}">
                    <a16:rowId xmlns:a16="http://schemas.microsoft.com/office/drawing/2014/main" val="10002"/>
                  </a:ext>
                </a:extLst>
              </a:tr>
              <a:tr h="74066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mn-lt"/>
                          <a:cs typeface="Arial" panose="020B0604020202020204" pitchFamily="34" charset="0"/>
                        </a:rPr>
                        <a:t>Reference</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dk1"/>
                          </a:solidFill>
                          <a:effectLst/>
                          <a:latin typeface="+mn-lt"/>
                          <a:ea typeface="+mn-ea"/>
                          <a:cs typeface="+mn-cs"/>
                        </a:rPr>
                        <a:t>U.S. Department of Housing and Urban Development. (n.d.). </a:t>
                      </a:r>
                      <a:r>
                        <a:rPr lang="en-US" sz="1200" b="0" i="1" kern="1200" dirty="0">
                          <a:solidFill>
                            <a:schemeClr val="dk1"/>
                          </a:solidFill>
                          <a:effectLst/>
                          <a:latin typeface="+mn-lt"/>
                          <a:ea typeface="+mn-ea"/>
                          <a:cs typeface="+mn-cs"/>
                        </a:rPr>
                        <a:t>Accessibility of America’s Housing Stock: Analysis of the 2011 American Housing Survey (AHS)</a:t>
                      </a:r>
                      <a:r>
                        <a:rPr lang="en-US" sz="1200" b="0" i="0" kern="1200" dirty="0">
                          <a:solidFill>
                            <a:schemeClr val="dk1"/>
                          </a:solidFill>
                          <a:effectLst/>
                          <a:latin typeface="+mn-lt"/>
                          <a:ea typeface="+mn-ea"/>
                          <a:cs typeface="+mn-cs"/>
                        </a:rPr>
                        <a:t>. HUD USER. </a:t>
                      </a:r>
                      <a:r>
                        <a:rPr lang="en-US" sz="1200" b="0" i="0" u="none" strike="noStrike" kern="1200" dirty="0">
                          <a:solidFill>
                            <a:schemeClr val="dk1"/>
                          </a:solidFill>
                          <a:effectLst/>
                          <a:latin typeface="+mn-lt"/>
                          <a:ea typeface="+mn-ea"/>
                          <a:cs typeface="+mn-cs"/>
                          <a:hlinkClick r:id="rId3"/>
                        </a:rPr>
                        <a:t>https://www.huduser.gov/portal/sites/default/files/pdf/accessibility-america-housingStock.pdf</a:t>
                      </a:r>
                      <a:endParaRPr lang="en-US" sz="1200" dirty="0">
                        <a:latin typeface="+mn-lt"/>
                        <a:cs typeface="Arial" panose="020B0604020202020204" pitchFamily="34" charset="0"/>
                      </a:endParaRPr>
                    </a:p>
                  </a:txBody>
                  <a:tcPr/>
                </a:tc>
                <a:tc>
                  <a:txBody>
                    <a:bodyPr/>
                    <a:lstStyle/>
                    <a:p>
                      <a:pPr marL="0" algn="ctr" defTabSz="457200" rtl="0" eaLnBrk="1" latinLnBrk="0" hangingPunct="1"/>
                      <a:r>
                        <a:rPr lang="en-US" sz="1200" b="0" kern="1200" dirty="0">
                          <a:solidFill>
                            <a:schemeClr val="dk1"/>
                          </a:solidFill>
                          <a:latin typeface="+mn-lt"/>
                          <a:ea typeface="+mn-ea"/>
                          <a:cs typeface="Arial" panose="020B0604020202020204" pitchFamily="34" charset="0"/>
                        </a:rPr>
                        <a:t>NA</a:t>
                      </a:r>
                    </a:p>
                  </a:txBody>
                  <a:tcPr/>
                </a:tc>
                <a:extLst>
                  <a:ext uri="{0D108BD9-81ED-4DB2-BD59-A6C34878D82A}">
                    <a16:rowId xmlns:a16="http://schemas.microsoft.com/office/drawing/2014/main" val="3994788455"/>
                  </a:ext>
                </a:extLst>
              </a:tr>
              <a:tr h="740668">
                <a:tc>
                  <a:txBody>
                    <a:bodyPr/>
                    <a:lstStyle/>
                    <a:p>
                      <a:r>
                        <a:rPr lang="en-US" sz="1200" b="1" dirty="0">
                          <a:latin typeface="+mn-lt"/>
                          <a:cs typeface="Arial" panose="020B0604020202020204" pitchFamily="34" charset="0"/>
                        </a:rPr>
                        <a:t>Problem Statement</a:t>
                      </a:r>
                    </a:p>
                  </a:txBody>
                  <a:tcPr/>
                </a:tc>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dk1"/>
                          </a:solidFill>
                          <a:effectLst/>
                          <a:latin typeface="+mn-lt"/>
                          <a:ea typeface="+mn-ea"/>
                          <a:cs typeface="+mn-cs"/>
                        </a:rPr>
                        <a:t>Individuals using wheelchairs encounter difficulties attempting to access e</a:t>
                      </a:r>
                      <a:r>
                        <a:rPr lang="en-US" sz="1200" dirty="0"/>
                        <a:t>lectrical</a:t>
                      </a:r>
                      <a:r>
                        <a:rPr lang="en-US" sz="1200" b="0" i="0" kern="1200" dirty="0">
                          <a:solidFill>
                            <a:schemeClr val="dk1"/>
                          </a:solidFill>
                          <a:effectLst/>
                          <a:latin typeface="+mn-lt"/>
                          <a:ea typeface="+mn-ea"/>
                          <a:cs typeface="+mn-cs"/>
                        </a:rPr>
                        <a:t> switches/buttons, as </a:t>
                      </a:r>
                      <a:r>
                        <a:rPr lang="en-US" sz="1200" dirty="0">
                          <a:latin typeface="+mn-lt"/>
                          <a:cs typeface="Arial" panose="020B0604020202020204" pitchFamily="34" charset="0"/>
                        </a:rPr>
                        <a:t>35% of U.S. households are not equipped for independent wheelchair living, potentially some of them require modifications.</a:t>
                      </a:r>
                    </a:p>
                  </a:txBody>
                  <a:tcPr/>
                </a:tc>
                <a:tc>
                  <a:txBody>
                    <a:bodyPr/>
                    <a:lstStyle/>
                    <a:p>
                      <a:pPr marL="0" indent="0" algn="ctr">
                        <a:buFont typeface="Arial" panose="020B0604020202020204" pitchFamily="34" charset="0"/>
                        <a:buNone/>
                      </a:pPr>
                      <a:r>
                        <a:rPr lang="en-US" sz="1200" i="1" dirty="0">
                          <a:latin typeface="+mn-lt"/>
                          <a:cs typeface="Arial" panose="020B0604020202020204" pitchFamily="34" charset="0"/>
                        </a:rPr>
                        <a:t>30</a:t>
                      </a:r>
                    </a:p>
                  </a:txBody>
                  <a:tcPr/>
                </a:tc>
                <a:extLst>
                  <a:ext uri="{0D108BD9-81ED-4DB2-BD59-A6C34878D82A}">
                    <a16:rowId xmlns:a16="http://schemas.microsoft.com/office/drawing/2014/main" val="10003"/>
                  </a:ext>
                </a:extLst>
              </a:tr>
              <a:tr h="24688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mn-lt"/>
                          <a:cs typeface="Arial" panose="020B0604020202020204" pitchFamily="34" charset="0"/>
                        </a:rPr>
                        <a:t>Industry</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cs typeface="Arial" panose="020B0604020202020204" pitchFamily="34" charset="0"/>
                        </a:rPr>
                        <a:t>Assistive technology</a:t>
                      </a:r>
                    </a:p>
                  </a:txBody>
                  <a:tcPr/>
                </a:tc>
                <a:tc>
                  <a:txBody>
                    <a:bodyPr/>
                    <a:lstStyle/>
                    <a:p>
                      <a:pPr marL="0" algn="ctr" defTabSz="457200" rtl="0" eaLnBrk="1" latinLnBrk="0" hangingPunct="1"/>
                      <a:r>
                        <a:rPr lang="en-US" sz="1200" b="0" kern="1200" dirty="0">
                          <a:solidFill>
                            <a:schemeClr val="dk1"/>
                          </a:solidFill>
                          <a:latin typeface="+mn-lt"/>
                          <a:ea typeface="+mn-ea"/>
                          <a:cs typeface="Arial" panose="020B0604020202020204" pitchFamily="34" charset="0"/>
                        </a:rPr>
                        <a:t>NA</a:t>
                      </a:r>
                    </a:p>
                  </a:txBody>
                  <a:tcPr/>
                </a:tc>
                <a:extLst>
                  <a:ext uri="{0D108BD9-81ED-4DB2-BD59-A6C34878D82A}">
                    <a16:rowId xmlns:a16="http://schemas.microsoft.com/office/drawing/2014/main" val="3122434743"/>
                  </a:ext>
                </a:extLst>
              </a:tr>
              <a:tr h="411482">
                <a:tc>
                  <a:txBody>
                    <a:bodyPr/>
                    <a:lstStyle/>
                    <a:p>
                      <a:r>
                        <a:rPr lang="en-US" sz="1200" b="1" dirty="0">
                          <a:latin typeface="+mn-lt"/>
                          <a:cs typeface="Arial" panose="020B0604020202020204" pitchFamily="34" charset="0"/>
                        </a:rPr>
                        <a:t>PS Elaboration 1</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cs typeface="Arial" panose="020B0604020202020204" pitchFamily="34" charset="0"/>
                        </a:rPr>
                        <a:t>Even the places that comply with the Americans with Disabilities Act (ADA), individuals using wheelchairs are often required to extend their reach to the operating buttons/switches.</a:t>
                      </a:r>
                    </a:p>
                  </a:txBody>
                  <a:tcPr/>
                </a:tc>
                <a:tc>
                  <a:txBody>
                    <a:bodyPr/>
                    <a:lstStyle/>
                    <a:p>
                      <a:pPr marL="0" indent="0" algn="ctr">
                        <a:buFont typeface="Arial" panose="020B0604020202020204" pitchFamily="34" charset="0"/>
                        <a:buNone/>
                      </a:pPr>
                      <a:r>
                        <a:rPr lang="en-US" sz="1200" i="1" dirty="0">
                          <a:latin typeface="+mn-lt"/>
                          <a:cs typeface="Arial" panose="020B0604020202020204" pitchFamily="34" charset="0"/>
                        </a:rPr>
                        <a:t>27</a:t>
                      </a:r>
                    </a:p>
                  </a:txBody>
                  <a:tcPr/>
                </a:tc>
                <a:extLst>
                  <a:ext uri="{0D108BD9-81ED-4DB2-BD59-A6C34878D82A}">
                    <a16:rowId xmlns:a16="http://schemas.microsoft.com/office/drawing/2014/main" val="10006"/>
                  </a:ext>
                </a:extLst>
              </a:tr>
              <a:tr h="411482">
                <a:tc>
                  <a:txBody>
                    <a:bodyPr/>
                    <a:lstStyle/>
                    <a:p>
                      <a:r>
                        <a:rPr lang="en-US" sz="1200" b="1" dirty="0">
                          <a:latin typeface="+mn-lt"/>
                          <a:cs typeface="Arial" panose="020B0604020202020204" pitchFamily="34" charset="0"/>
                        </a:rPr>
                        <a:t>PS Elaboration 2</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cs typeface="Arial" panose="020B0604020202020204" pitchFamily="34" charset="0"/>
                        </a:rPr>
                        <a:t>Assistive devices, such as canes, robotic arms, intelligent eyewear, mobile phones, or AI-enabled wearables, come with a high cost. </a:t>
                      </a:r>
                    </a:p>
                  </a:txBody>
                  <a:tcPr/>
                </a:tc>
                <a:tc>
                  <a:txBody>
                    <a:bodyPr/>
                    <a:lstStyle/>
                    <a:p>
                      <a:pPr marL="0" indent="0" algn="ctr">
                        <a:buFont typeface="Arial" panose="020B0604020202020204" pitchFamily="34" charset="0"/>
                        <a:buNone/>
                      </a:pPr>
                      <a:r>
                        <a:rPr lang="en-US" sz="1200" i="1" dirty="0">
                          <a:latin typeface="+mn-lt"/>
                          <a:cs typeface="Arial" panose="020B0604020202020204" pitchFamily="34" charset="0"/>
                        </a:rPr>
                        <a:t>19</a:t>
                      </a:r>
                    </a:p>
                  </a:txBody>
                  <a:tcPr/>
                </a:tc>
                <a:extLst>
                  <a:ext uri="{0D108BD9-81ED-4DB2-BD59-A6C34878D82A}">
                    <a16:rowId xmlns:a16="http://schemas.microsoft.com/office/drawing/2014/main" val="2857562420"/>
                  </a:ext>
                </a:extLst>
              </a:tr>
            </a:tbl>
          </a:graphicData>
        </a:graphic>
      </p:graphicFrame>
      <p:sp>
        <p:nvSpPr>
          <p:cNvPr id="3" name="Title 2"/>
          <p:cNvSpPr>
            <a:spLocks noGrp="1"/>
          </p:cNvSpPr>
          <p:nvPr>
            <p:ph type="title"/>
          </p:nvPr>
        </p:nvSpPr>
        <p:spPr>
          <a:xfrm>
            <a:off x="105198" y="101839"/>
            <a:ext cx="7756263" cy="456571"/>
          </a:xfrm>
        </p:spPr>
        <p:txBody>
          <a:bodyPr/>
          <a:lstStyle/>
          <a:p>
            <a:r>
              <a:rPr lang="en-US" sz="2400" dirty="0">
                <a:latin typeface="+mn-lt"/>
              </a:rPr>
              <a:t>Problem</a:t>
            </a:r>
            <a:r>
              <a:rPr lang="en-US" sz="2400" dirty="0"/>
              <a:t> </a:t>
            </a:r>
            <a:r>
              <a:rPr lang="en-US" sz="2400" dirty="0">
                <a:latin typeface="+mn-lt"/>
              </a:rPr>
              <a:t>Statement</a:t>
            </a:r>
          </a:p>
        </p:txBody>
      </p:sp>
    </p:spTree>
    <p:extLst>
      <p:ext uri="{BB962C8B-B14F-4D97-AF65-F5344CB8AC3E}">
        <p14:creationId xmlns:p14="http://schemas.microsoft.com/office/powerpoint/2010/main" val="2977666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60239167"/>
              </p:ext>
            </p:extLst>
          </p:nvPr>
        </p:nvGraphicFramePr>
        <p:xfrm>
          <a:off x="242048" y="438464"/>
          <a:ext cx="8659904" cy="5564105"/>
        </p:xfrm>
        <a:graphic>
          <a:graphicData uri="http://schemas.openxmlformats.org/drawingml/2006/table">
            <a:tbl>
              <a:tblPr firstRow="1" bandRow="1">
                <a:tableStyleId>{5C22544A-7EE6-4342-B048-85BDC9FD1C3A}</a:tableStyleId>
              </a:tblPr>
              <a:tblGrid>
                <a:gridCol w="1362635">
                  <a:extLst>
                    <a:ext uri="{9D8B030D-6E8A-4147-A177-3AD203B41FA5}">
                      <a16:colId xmlns:a16="http://schemas.microsoft.com/office/drawing/2014/main" val="20000"/>
                    </a:ext>
                  </a:extLst>
                </a:gridCol>
                <a:gridCol w="6741458">
                  <a:extLst>
                    <a:ext uri="{9D8B030D-6E8A-4147-A177-3AD203B41FA5}">
                      <a16:colId xmlns:a16="http://schemas.microsoft.com/office/drawing/2014/main" val="20001"/>
                    </a:ext>
                  </a:extLst>
                </a:gridCol>
                <a:gridCol w="555811">
                  <a:extLst>
                    <a:ext uri="{9D8B030D-6E8A-4147-A177-3AD203B41FA5}">
                      <a16:colId xmlns:a16="http://schemas.microsoft.com/office/drawing/2014/main" val="2172403899"/>
                    </a:ext>
                  </a:extLst>
                </a:gridCol>
              </a:tblGrid>
              <a:tr h="473501">
                <a:tc>
                  <a:txBody>
                    <a:bodyPr/>
                    <a:lstStyle/>
                    <a:p>
                      <a:r>
                        <a:rPr lang="en-US" sz="1200" baseline="0" dirty="0">
                          <a:latin typeface="+mn-lt"/>
                          <a:cs typeface="Arial" panose="020B0604020202020204" pitchFamily="34" charset="0"/>
                        </a:rPr>
                        <a:t>(A) Deliverable</a:t>
                      </a:r>
                      <a:endParaRPr lang="en-US" sz="1200" dirty="0">
                        <a:latin typeface="+mn-lt"/>
                        <a:cs typeface="Arial" panose="020B0604020202020204" pitchFamily="34" charset="0"/>
                      </a:endParaRPr>
                    </a:p>
                  </a:txBody>
                  <a:tcPr/>
                </a:tc>
                <a:tc>
                  <a:txBody>
                    <a:bodyPr/>
                    <a:lstStyle/>
                    <a:p>
                      <a:pPr algn="ctr"/>
                      <a:r>
                        <a:rPr lang="en-US" sz="1200" dirty="0">
                          <a:latin typeface="+mn-lt"/>
                          <a:cs typeface="Arial" panose="020B0604020202020204" pitchFamily="34" charset="0"/>
                        </a:rPr>
                        <a:t>(B) Format</a:t>
                      </a:r>
                    </a:p>
                  </a:txBody>
                  <a:tcPr/>
                </a:tc>
                <a:tc>
                  <a:txBody>
                    <a:bodyPr/>
                    <a:lstStyle/>
                    <a:p>
                      <a:pPr algn="l"/>
                      <a:r>
                        <a:rPr lang="en-US" sz="1200" dirty="0">
                          <a:latin typeface="+mn-lt"/>
                          <a:cs typeface="Arial" panose="020B0604020202020204" pitchFamily="34" charset="0"/>
                        </a:rPr>
                        <a:t>C) WC</a:t>
                      </a:r>
                    </a:p>
                  </a:txBody>
                  <a:tcPr/>
                </a:tc>
                <a:extLst>
                  <a:ext uri="{0D108BD9-81ED-4DB2-BD59-A6C34878D82A}">
                    <a16:rowId xmlns:a16="http://schemas.microsoft.com/office/drawing/2014/main" val="10000"/>
                  </a:ext>
                </a:extLst>
              </a:tr>
              <a:tr h="602264">
                <a:tc>
                  <a:txBody>
                    <a:bodyPr/>
                    <a:lstStyle/>
                    <a:p>
                      <a:r>
                        <a:rPr lang="en-US" sz="1200" b="1" dirty="0">
                          <a:latin typeface="+mn-lt"/>
                          <a:cs typeface="Arial" panose="020B0604020202020204" pitchFamily="34" charset="0"/>
                        </a:rPr>
                        <a:t>Thesis Statement</a:t>
                      </a:r>
                    </a:p>
                  </a:txBody>
                  <a:tcPr/>
                </a:tc>
                <a:tc>
                  <a:txBody>
                    <a:bodyPr/>
                    <a:lstStyle/>
                    <a:p>
                      <a:r>
                        <a:rPr lang="en-US" sz="1200" b="0" i="0" kern="1200" dirty="0">
                          <a:solidFill>
                            <a:schemeClr val="dk1"/>
                          </a:solidFill>
                          <a:effectLst/>
                          <a:latin typeface="+mn-lt"/>
                          <a:ea typeface="+mn-ea"/>
                          <a:cs typeface="+mn-cs"/>
                        </a:rPr>
                        <a:t>Machine learning models are required to accurately interpret a person's intention to engage with a device/switch/button by recognizing pointing gestures.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latin typeface="+mn-lt"/>
                          <a:cs typeface="Arial" panose="020B0604020202020204" pitchFamily="34" charset="0"/>
                        </a:rPr>
                        <a:t>25</a:t>
                      </a:r>
                    </a:p>
                  </a:txBody>
                  <a:tcPr/>
                </a:tc>
                <a:extLst>
                  <a:ext uri="{0D108BD9-81ED-4DB2-BD59-A6C34878D82A}">
                    <a16:rowId xmlns:a16="http://schemas.microsoft.com/office/drawing/2014/main" val="10001"/>
                  </a:ext>
                </a:extLst>
              </a:tr>
              <a:tr h="341465">
                <a:tc>
                  <a:txBody>
                    <a:bodyPr/>
                    <a:lstStyle/>
                    <a:p>
                      <a:r>
                        <a:rPr lang="en-US" sz="1200" b="1" dirty="0">
                          <a:latin typeface="+mn-lt"/>
                          <a:cs typeface="Arial" panose="020B0604020202020204" pitchFamily="34" charset="0"/>
                        </a:rPr>
                        <a:t>Research Product</a:t>
                      </a:r>
                    </a:p>
                  </a:txBody>
                  <a:tcPr/>
                </a:tc>
                <a:tc>
                  <a:txBody>
                    <a:bodyPr/>
                    <a:lstStyle/>
                    <a:p>
                      <a:r>
                        <a:rPr lang="en-US" sz="1200" dirty="0">
                          <a:latin typeface="+mn-lt"/>
                          <a:cs typeface="Arial" panose="020B0604020202020204" pitchFamily="34" charset="0"/>
                        </a:rPr>
                        <a:t>Classification model </a:t>
                      </a:r>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sz="1200" b="0" i="1" dirty="0">
                        <a:latin typeface="+mn-lt"/>
                        <a:cs typeface="Arial" panose="020B0604020202020204" pitchFamily="34" charset="0"/>
                      </a:endParaRPr>
                    </a:p>
                  </a:txBody>
                  <a:tcPr/>
                </a:tc>
                <a:extLst>
                  <a:ext uri="{0D108BD9-81ED-4DB2-BD59-A6C34878D82A}">
                    <a16:rowId xmlns:a16="http://schemas.microsoft.com/office/drawing/2014/main" val="10002"/>
                  </a:ext>
                </a:extLst>
              </a:tr>
              <a:tr h="321101">
                <a:tc>
                  <a:txBody>
                    <a:bodyPr/>
                    <a:lstStyle/>
                    <a:p>
                      <a:r>
                        <a:rPr lang="en-US" sz="1200" b="1" baseline="0" dirty="0">
                          <a:latin typeface="+mn-lt"/>
                          <a:cs typeface="Arial" panose="020B0604020202020204" pitchFamily="34" charset="0"/>
                        </a:rPr>
                        <a:t>Format</a:t>
                      </a:r>
                      <a:endParaRPr lang="en-US" sz="1200" b="1" dirty="0">
                        <a:latin typeface="+mn-lt"/>
                        <a:cs typeface="Arial" panose="020B0604020202020204" pitchFamily="34" charset="0"/>
                      </a:endParaRPr>
                    </a:p>
                  </a:txBody>
                  <a:tcPr/>
                </a:tc>
                <a:tc>
                  <a:txBody>
                    <a:bodyPr/>
                    <a:lstStyle/>
                    <a:p>
                      <a:r>
                        <a:rPr lang="en-US" sz="1200" dirty="0">
                          <a:solidFill>
                            <a:schemeClr val="tx1"/>
                          </a:solidFill>
                          <a:latin typeface="+mn-lt"/>
                          <a:cs typeface="Arial" panose="020B0604020202020204" pitchFamily="34" charset="0"/>
                        </a:rPr>
                        <a:t>Python</a:t>
                      </a:r>
                      <a:endParaRPr lang="en-US" sz="1200" strike="sngStrike" dirty="0">
                        <a:solidFill>
                          <a:schemeClr val="tx1"/>
                        </a:solidFill>
                        <a:latin typeface="+mn-lt"/>
                        <a:cs typeface="Arial" panose="020B0604020202020204" pitchFamily="34" charset="0"/>
                      </a:endParaRPr>
                    </a:p>
                  </a:txBody>
                  <a:tcPr/>
                </a:tc>
                <a:tc>
                  <a:txBody>
                    <a:bodyPr/>
                    <a:lstStyle/>
                    <a:p>
                      <a:endParaRPr lang="en-US" sz="1200" b="0" dirty="0">
                        <a:latin typeface="+mn-lt"/>
                        <a:cs typeface="Arial" panose="020B0604020202020204" pitchFamily="34" charset="0"/>
                      </a:endParaRPr>
                    </a:p>
                  </a:txBody>
                  <a:tcPr/>
                </a:tc>
                <a:extLst>
                  <a:ext uri="{0D108BD9-81ED-4DB2-BD59-A6C34878D82A}">
                    <a16:rowId xmlns:a16="http://schemas.microsoft.com/office/drawing/2014/main" val="10003"/>
                  </a:ext>
                </a:extLst>
              </a:tr>
              <a:tr h="723148">
                <a:tc>
                  <a:txBody>
                    <a:bodyPr/>
                    <a:lstStyle/>
                    <a:p>
                      <a:r>
                        <a:rPr lang="en-US" sz="1200" b="1" dirty="0">
                          <a:latin typeface="+mn-lt"/>
                          <a:cs typeface="Arial" panose="020B0604020202020204" pitchFamily="34" charset="0"/>
                        </a:rPr>
                        <a:t>Deliverable Usage</a:t>
                      </a:r>
                    </a:p>
                  </a:txBody>
                  <a:tcPr/>
                </a:tc>
                <a:tc>
                  <a:txBody>
                    <a:bodyPr/>
                    <a:lstStyle/>
                    <a:p>
                      <a:r>
                        <a:rPr lang="en-US" sz="1200" dirty="0">
                          <a:latin typeface="+mn-lt"/>
                          <a:cs typeface="Arial" panose="020B0604020202020204" pitchFamily="34" charset="0"/>
                        </a:rPr>
                        <a:t>Integrators who can use this technology when they try to  provide low-cost touchless device control solutions for wheelchair users</a:t>
                      </a:r>
                    </a:p>
                    <a:p>
                      <a:r>
                        <a:rPr lang="en-US" sz="1200" b="0" i="0" kern="1200" dirty="0">
                          <a:solidFill>
                            <a:schemeClr val="dk1"/>
                          </a:solidFill>
                          <a:effectLst/>
                          <a:latin typeface="+mn-lt"/>
                          <a:ea typeface="+mn-ea"/>
                          <a:cs typeface="+mn-cs"/>
                        </a:rPr>
                        <a:t>Integrators can use this technology when they try to provide low-cost touchless device control solutions for wheelchair users.</a:t>
                      </a:r>
                      <a:endParaRPr lang="en-US" sz="1200" dirty="0">
                        <a:latin typeface="+mn-lt"/>
                        <a:cs typeface="Arial" panose="020B0604020202020204"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latin typeface="+mn-lt"/>
                          <a:cs typeface="Arial" panose="020B0604020202020204" pitchFamily="34" charset="0"/>
                        </a:rPr>
                        <a:t>19</a:t>
                      </a:r>
                    </a:p>
                  </a:txBody>
                  <a:tcPr/>
                </a:tc>
                <a:extLst>
                  <a:ext uri="{0D108BD9-81ED-4DB2-BD59-A6C34878D82A}">
                    <a16:rowId xmlns:a16="http://schemas.microsoft.com/office/drawing/2014/main" val="10007"/>
                  </a:ext>
                </a:extLst>
              </a:tr>
              <a:tr h="57433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a:solidFill>
                            <a:schemeClr val="dk1"/>
                          </a:solidFill>
                          <a:latin typeface="+mn-lt"/>
                          <a:ea typeface="+mn-ea"/>
                          <a:cs typeface="Arial" panose="020B0604020202020204" pitchFamily="34" charset="0"/>
                        </a:rPr>
                        <a:t>PS Tie Back</a:t>
                      </a:r>
                    </a:p>
                  </a:txBody>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dk1"/>
                          </a:solidFill>
                          <a:effectLst/>
                          <a:latin typeface="+mn-lt"/>
                          <a:ea typeface="+mn-ea"/>
                          <a:cs typeface="+mn-cs"/>
                        </a:rPr>
                        <a:t>Individuals using wheelchairs encounter difficulties attempting to access e</a:t>
                      </a:r>
                      <a:r>
                        <a:rPr lang="en-US" sz="1200" dirty="0"/>
                        <a:t>lectrical</a:t>
                      </a:r>
                      <a:r>
                        <a:rPr lang="en-US" sz="1200" b="0" i="0" kern="1200" dirty="0">
                          <a:solidFill>
                            <a:schemeClr val="dk1"/>
                          </a:solidFill>
                          <a:effectLst/>
                          <a:latin typeface="+mn-lt"/>
                          <a:ea typeface="+mn-ea"/>
                          <a:cs typeface="+mn-cs"/>
                        </a:rPr>
                        <a:t> switches can leverage finger-pointing recognition based on video/image from the camera to select and then control devices</a:t>
                      </a:r>
                      <a:endParaRPr lang="en-US" sz="1200" dirty="0">
                        <a:latin typeface="+mn-lt"/>
                        <a:cs typeface="Arial" panose="020B0604020202020204"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latin typeface="+mn-lt"/>
                          <a:cs typeface="Arial" panose="020B0604020202020204" pitchFamily="34" charset="0"/>
                        </a:rPr>
                        <a:t>23</a:t>
                      </a:r>
                    </a:p>
                  </a:txBody>
                  <a:tcPr/>
                </a:tc>
                <a:extLst>
                  <a:ext uri="{0D108BD9-81ED-4DB2-BD59-A6C34878D82A}">
                    <a16:rowId xmlns:a16="http://schemas.microsoft.com/office/drawing/2014/main" val="3083811812"/>
                  </a:ext>
                </a:extLst>
              </a:tr>
              <a:tr h="61915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a:solidFill>
                            <a:schemeClr val="dk1"/>
                          </a:solidFill>
                          <a:latin typeface="+mn-lt"/>
                          <a:ea typeface="+mn-ea"/>
                          <a:cs typeface="Arial" panose="020B0604020202020204" pitchFamily="34" charset="0"/>
                        </a:rPr>
                        <a:t>New contributions </a:t>
                      </a:r>
                    </a:p>
                  </a:txBody>
                  <a:tcPr/>
                </a:tc>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atin typeface="+mn-lt"/>
                          <a:cs typeface="Arial" panose="020B0604020202020204" pitchFamily="34" charset="0"/>
                        </a:rPr>
                        <a:t>Provide a cost-effective and touch-free control of devices for wheelchair users to use finger-pointing gestures to control devices enabled by AI/computer vision.</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latin typeface="+mn-lt"/>
                          <a:cs typeface="Arial" panose="020B0604020202020204" pitchFamily="34" charset="0"/>
                        </a:rPr>
                        <a:t>22</a:t>
                      </a:r>
                    </a:p>
                  </a:txBody>
                  <a:tcPr/>
                </a:tc>
                <a:extLst>
                  <a:ext uri="{0D108BD9-81ED-4DB2-BD59-A6C34878D82A}">
                    <a16:rowId xmlns:a16="http://schemas.microsoft.com/office/drawing/2014/main" val="1096071760"/>
                  </a:ext>
                </a:extLst>
              </a:tr>
              <a:tr h="43448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a:solidFill>
                            <a:schemeClr val="dk1"/>
                          </a:solidFill>
                          <a:latin typeface="+mn-lt"/>
                          <a:ea typeface="+mn-ea"/>
                          <a:cs typeface="Arial" panose="020B0604020202020204" pitchFamily="34" charset="0"/>
                        </a:rPr>
                        <a:t>Scope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cs typeface="Arial" panose="020B0604020202020204" pitchFamily="34" charset="0"/>
                        </a:rPr>
                        <a:t>This idea can be adopted by any industry in which individuals wish to operate devices without physical contact.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latin typeface="+mn-lt"/>
                          <a:cs typeface="Arial" panose="020B0604020202020204" pitchFamily="34" charset="0"/>
                        </a:rPr>
                        <a:t>17</a:t>
                      </a:r>
                    </a:p>
                  </a:txBody>
                  <a:tcPr/>
                </a:tc>
                <a:extLst>
                  <a:ext uri="{0D108BD9-81ED-4DB2-BD59-A6C34878D82A}">
                    <a16:rowId xmlns:a16="http://schemas.microsoft.com/office/drawing/2014/main" val="1343236813"/>
                  </a:ext>
                </a:extLst>
              </a:tr>
              <a:tr h="447495">
                <a:tc>
                  <a:txBody>
                    <a:bodyPr/>
                    <a:lstStyle/>
                    <a:p>
                      <a:r>
                        <a:rPr lang="en-US" sz="1200" b="1" baseline="0" dirty="0">
                          <a:latin typeface="+mn-lt"/>
                          <a:cs typeface="Arial" panose="020B0604020202020204" pitchFamily="34" charset="0"/>
                        </a:rPr>
                        <a:t>Methodology</a:t>
                      </a:r>
                      <a:endParaRPr lang="en-US" sz="1200" b="1" dirty="0">
                        <a:latin typeface="+mn-lt"/>
                        <a:cs typeface="Arial" panose="020B0604020202020204" pitchFamily="34"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cs typeface="Arial" panose="020B0604020202020204" pitchFamily="34" charset="0"/>
                        </a:rPr>
                        <a:t>Machine Learning (transformer, deep learning), Computer vision</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latin typeface="+mn-lt"/>
                        <a:cs typeface="Arial" panose="020B0604020202020204" pitchFamily="34" charset="0"/>
                      </a:endParaRPr>
                    </a:p>
                  </a:txBody>
                  <a:tcPr/>
                </a:tc>
                <a:extLst>
                  <a:ext uri="{0D108BD9-81ED-4DB2-BD59-A6C34878D82A}">
                    <a16:rowId xmlns:a16="http://schemas.microsoft.com/office/drawing/2014/main" val="3560585428"/>
                  </a:ext>
                </a:extLst>
              </a:tr>
              <a:tr h="417755">
                <a:tc>
                  <a:txBody>
                    <a:bodyPr/>
                    <a:lstStyle/>
                    <a:p>
                      <a:r>
                        <a:rPr lang="en-US" sz="1200" b="1" baseline="0" dirty="0">
                          <a:latin typeface="+mn-lt"/>
                          <a:cs typeface="Arial" panose="020B0604020202020204" pitchFamily="34" charset="0"/>
                        </a:rPr>
                        <a:t>Inputs</a:t>
                      </a:r>
                      <a:endParaRPr lang="en-US" sz="1200" b="1" dirty="0">
                        <a:latin typeface="+mn-lt"/>
                        <a:cs typeface="Arial" panose="020B0604020202020204" pitchFamily="34"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dk1"/>
                          </a:solidFill>
                          <a:effectLst/>
                          <a:latin typeface="+mn-lt"/>
                          <a:ea typeface="+mn-ea"/>
                          <a:cs typeface="+mn-cs"/>
                        </a:rPr>
                        <a:t>Videos and images featuring pointing gestures and pointed objects from the camera</a:t>
                      </a:r>
                      <a:endParaRPr lang="en-US" sz="1200" dirty="0">
                        <a:latin typeface="+mn-lt"/>
                        <a:cs typeface="Arial" panose="020B0604020202020204"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latin typeface="+mn-lt"/>
                          <a:cs typeface="Arial" panose="020B0604020202020204" pitchFamily="34" charset="0"/>
                        </a:rPr>
                        <a:t>NA</a:t>
                      </a:r>
                    </a:p>
                  </a:txBody>
                  <a:tcPr/>
                </a:tc>
                <a:extLst>
                  <a:ext uri="{0D108BD9-81ED-4DB2-BD59-A6C34878D82A}">
                    <a16:rowId xmlns:a16="http://schemas.microsoft.com/office/drawing/2014/main" val="3028355428"/>
                  </a:ext>
                </a:extLst>
              </a:tr>
              <a:tr h="486874">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baseline="0" dirty="0">
                          <a:latin typeface="+mn-lt"/>
                          <a:cs typeface="Arial" panose="020B0604020202020204" pitchFamily="34" charset="0"/>
                        </a:rPr>
                        <a:t>Outputs</a:t>
                      </a:r>
                      <a:endParaRPr lang="en-US" sz="1200" b="1" dirty="0">
                        <a:latin typeface="+mn-lt"/>
                        <a:cs typeface="Arial" panose="020B0604020202020204" pitchFamily="34" charset="0"/>
                      </a:endParaRPr>
                    </a:p>
                  </a:txBody>
                  <a:tcPr/>
                </a:tc>
                <a:tc>
                  <a:txBody>
                    <a:bodyPr/>
                    <a:lstStyle/>
                    <a:p>
                      <a:r>
                        <a:rPr lang="en-US" sz="1200" dirty="0">
                          <a:latin typeface="+mn-lt"/>
                          <a:cs typeface="Arial" panose="020B0604020202020204" pitchFamily="34" charset="0"/>
                        </a:rPr>
                        <a:t>Pointed </a:t>
                      </a:r>
                      <a:r>
                        <a:rPr lang="en-US" sz="1200" dirty="0">
                          <a:solidFill>
                            <a:schemeClr val="tx1"/>
                          </a:solidFill>
                          <a:latin typeface="+mn-lt"/>
                          <a:cs typeface="Arial" panose="020B0604020202020204" pitchFamily="34" charset="0"/>
                        </a:rPr>
                        <a:t>object classes/labels with probability</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latin typeface="+mn-lt"/>
                          <a:cs typeface="Arial" panose="020B0604020202020204" pitchFamily="34" charset="0"/>
                        </a:rPr>
                        <a:t>NA</a:t>
                      </a:r>
                    </a:p>
                  </a:txBody>
                  <a:tcPr/>
                </a:tc>
                <a:extLst>
                  <a:ext uri="{0D108BD9-81ED-4DB2-BD59-A6C34878D82A}">
                    <a16:rowId xmlns:a16="http://schemas.microsoft.com/office/drawing/2014/main" val="2663295773"/>
                  </a:ext>
                </a:extLst>
              </a:tr>
            </a:tbl>
          </a:graphicData>
        </a:graphic>
      </p:graphicFrame>
      <p:sp>
        <p:nvSpPr>
          <p:cNvPr id="3" name="Title 2"/>
          <p:cNvSpPr>
            <a:spLocks noGrp="1"/>
          </p:cNvSpPr>
          <p:nvPr>
            <p:ph type="title"/>
          </p:nvPr>
        </p:nvSpPr>
        <p:spPr>
          <a:xfrm>
            <a:off x="124642" y="0"/>
            <a:ext cx="8482818" cy="263735"/>
          </a:xfrm>
        </p:spPr>
        <p:txBody>
          <a:bodyPr>
            <a:noAutofit/>
          </a:bodyPr>
          <a:lstStyle/>
          <a:p>
            <a:r>
              <a:rPr lang="en-US" sz="2400" dirty="0">
                <a:latin typeface="+mn-lt"/>
              </a:rPr>
              <a:t>Thesis Statement</a:t>
            </a:r>
          </a:p>
        </p:txBody>
      </p:sp>
    </p:spTree>
    <p:extLst>
      <p:ext uri="{BB962C8B-B14F-4D97-AF65-F5344CB8AC3E}">
        <p14:creationId xmlns:p14="http://schemas.microsoft.com/office/powerpoint/2010/main" val="254432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92543984"/>
              </p:ext>
            </p:extLst>
          </p:nvPr>
        </p:nvGraphicFramePr>
        <p:xfrm>
          <a:off x="124642" y="671728"/>
          <a:ext cx="8728105" cy="1828800"/>
        </p:xfrm>
        <a:graphic>
          <a:graphicData uri="http://schemas.openxmlformats.org/drawingml/2006/table">
            <a:tbl>
              <a:tblPr firstRow="1" bandRow="1">
                <a:tableStyleId>{5C22544A-7EE6-4342-B048-85BDC9FD1C3A}</a:tableStyleId>
              </a:tblPr>
              <a:tblGrid>
                <a:gridCol w="2131541">
                  <a:extLst>
                    <a:ext uri="{9D8B030D-6E8A-4147-A177-3AD203B41FA5}">
                      <a16:colId xmlns:a16="http://schemas.microsoft.com/office/drawing/2014/main" val="20000"/>
                    </a:ext>
                  </a:extLst>
                </a:gridCol>
                <a:gridCol w="4961287">
                  <a:extLst>
                    <a:ext uri="{9D8B030D-6E8A-4147-A177-3AD203B41FA5}">
                      <a16:colId xmlns:a16="http://schemas.microsoft.com/office/drawing/2014/main" val="20001"/>
                    </a:ext>
                  </a:extLst>
                </a:gridCol>
                <a:gridCol w="1635277">
                  <a:extLst>
                    <a:ext uri="{9D8B030D-6E8A-4147-A177-3AD203B41FA5}">
                      <a16:colId xmlns:a16="http://schemas.microsoft.com/office/drawing/2014/main" val="2172403899"/>
                    </a:ext>
                  </a:extLst>
                </a:gridCol>
              </a:tblGrid>
              <a:tr h="125730">
                <a:tc>
                  <a:txBody>
                    <a:bodyPr/>
                    <a:lstStyle/>
                    <a:p>
                      <a:r>
                        <a:rPr lang="en-US" sz="1200" baseline="0" dirty="0">
                          <a:latin typeface="Arial" panose="020B0604020202020204" pitchFamily="34" charset="0"/>
                          <a:cs typeface="Arial" panose="020B0604020202020204" pitchFamily="34" charset="0"/>
                        </a:rPr>
                        <a:t>(A) Deliverable</a:t>
                      </a:r>
                      <a:endParaRPr lang="en-US" sz="1200" dirty="0">
                        <a:latin typeface="Arial" panose="020B0604020202020204" pitchFamily="34" charset="0"/>
                        <a:cs typeface="Arial" panose="020B0604020202020204" pitchFamily="34" charset="0"/>
                      </a:endParaRPr>
                    </a:p>
                  </a:txBody>
                  <a:tcPr/>
                </a:tc>
                <a:tc>
                  <a:txBody>
                    <a:bodyPr/>
                    <a:lstStyle/>
                    <a:p>
                      <a:pPr algn="ctr"/>
                      <a:r>
                        <a:rPr lang="en-US" sz="1200" dirty="0">
                          <a:latin typeface="Arial" panose="020B0604020202020204" pitchFamily="34" charset="0"/>
                          <a:cs typeface="Arial" panose="020B0604020202020204" pitchFamily="34" charset="0"/>
                        </a:rPr>
                        <a:t>(B) Format</a:t>
                      </a:r>
                    </a:p>
                  </a:txBody>
                  <a:tcPr/>
                </a:tc>
                <a:tc>
                  <a:txBody>
                    <a:bodyPr/>
                    <a:lstStyle/>
                    <a:p>
                      <a:pPr algn="l"/>
                      <a:r>
                        <a:rPr lang="en-US" sz="1200" dirty="0">
                          <a:latin typeface="Arial" panose="020B0604020202020204" pitchFamily="34" charset="0"/>
                          <a:cs typeface="Arial" panose="020B0604020202020204" pitchFamily="34" charset="0"/>
                        </a:rPr>
                        <a:t>C) WC</a:t>
                      </a:r>
                    </a:p>
                  </a:txBody>
                  <a:tcPr/>
                </a:tc>
                <a:extLst>
                  <a:ext uri="{0D108BD9-81ED-4DB2-BD59-A6C34878D82A}">
                    <a16:rowId xmlns:a16="http://schemas.microsoft.com/office/drawing/2014/main" val="10000"/>
                  </a:ext>
                </a:extLst>
              </a:tr>
              <a:tr h="293370">
                <a:tc>
                  <a:txBody>
                    <a:bodyPr/>
                    <a:lstStyle/>
                    <a:p>
                      <a:r>
                        <a:rPr lang="en-US" sz="1200" b="1" dirty="0">
                          <a:latin typeface="Arial" panose="020B0604020202020204" pitchFamily="34" charset="0"/>
                          <a:cs typeface="Arial" panose="020B0604020202020204" pitchFamily="34" charset="0"/>
                        </a:rPr>
                        <a:t>Research Question 1</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How effectively can the proposed AI model predict finger-pointing direction based on images of persons in a sitting position?</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latin typeface="Arial" panose="020B0604020202020204" pitchFamily="34" charset="0"/>
                          <a:cs typeface="Arial" panose="020B0604020202020204" pitchFamily="34" charset="0"/>
                        </a:rPr>
                        <a:t>19</a:t>
                      </a:r>
                    </a:p>
                  </a:txBody>
                  <a:tcPr/>
                </a:tc>
                <a:extLst>
                  <a:ext uri="{0D108BD9-81ED-4DB2-BD59-A6C34878D82A}">
                    <a16:rowId xmlns:a16="http://schemas.microsoft.com/office/drawing/2014/main" val="10001"/>
                  </a:ext>
                </a:extLst>
              </a:tr>
              <a:tr h="209550">
                <a:tc>
                  <a:txBody>
                    <a:bodyPr/>
                    <a:lstStyle/>
                    <a:p>
                      <a:r>
                        <a:rPr lang="en-US" sz="1200" b="1" dirty="0">
                          <a:latin typeface="Arial" panose="020B0604020202020204" pitchFamily="34" charset="0"/>
                          <a:cs typeface="Arial" panose="020B0604020202020204" pitchFamily="34" charset="0"/>
                        </a:rPr>
                        <a:t>Research Question 2</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How accurately can the proposed AI model, associated with 3D point cloud </a:t>
                      </a:r>
                      <a:r>
                        <a:rPr lang="en-US" sz="1200" b="0" i="0" kern="1200" dirty="0">
                          <a:solidFill>
                            <a:schemeClr val="tx1"/>
                          </a:solidFill>
                          <a:effectLst/>
                          <a:latin typeface="Arial" panose="020B0604020202020204" pitchFamily="34" charset="0"/>
                          <a:ea typeface="+mn-ea"/>
                          <a:cs typeface="Arial" panose="020B0604020202020204" pitchFamily="34" charset="0"/>
                        </a:rPr>
                        <a:t>localization</a:t>
                      </a:r>
                      <a:r>
                        <a:rPr lang="en-US" sz="1200" dirty="0">
                          <a:latin typeface="Arial" panose="020B0604020202020204" pitchFamily="34" charset="0"/>
                          <a:cs typeface="Arial" panose="020B0604020202020204" pitchFamily="34" charset="0"/>
                        </a:rPr>
                        <a:t>, classify the object at which a person is pointing?</a:t>
                      </a:r>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200" i="1" dirty="0">
                          <a:latin typeface="Arial" panose="020B0604020202020204" pitchFamily="34" charset="0"/>
                          <a:cs typeface="Arial" panose="020B0604020202020204" pitchFamily="34" charset="0"/>
                        </a:rPr>
                        <a:t>21</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200" b="0" i="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0">
                <a:tc>
                  <a:txBody>
                    <a:bodyPr/>
                    <a:lstStyle/>
                    <a:p>
                      <a:r>
                        <a:rPr lang="en-US" sz="1200" b="1" dirty="0">
                          <a:latin typeface="Arial" panose="020B0604020202020204" pitchFamily="34" charset="0"/>
                          <a:cs typeface="Arial" panose="020B0604020202020204" pitchFamily="34" charset="0"/>
                        </a:rPr>
                        <a:t>Research Question 3</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panose="020B0604020202020204" pitchFamily="34" charset="0"/>
                          <a:ea typeface="+mn-ea"/>
                          <a:cs typeface="Arial" panose="020B0604020202020204" pitchFamily="34" charset="0"/>
                        </a:rPr>
                        <a:t>Can an alternative 3D bounding box localization outperform the proposed 3D point cloud in classifying the object that a person is pointing at?</a:t>
                      </a:r>
                      <a:endParaRPr lang="en-US" sz="120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latin typeface="Arial" panose="020B0604020202020204" pitchFamily="34" charset="0"/>
                          <a:cs typeface="Arial" panose="020B0604020202020204" pitchFamily="34" charset="0"/>
                        </a:rPr>
                        <a:t>26</a:t>
                      </a:r>
                    </a:p>
                    <a:p>
                      <a:endParaRPr lang="en-US" sz="12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bl>
          </a:graphicData>
        </a:graphic>
      </p:graphicFrame>
      <p:sp>
        <p:nvSpPr>
          <p:cNvPr id="3" name="Title 2"/>
          <p:cNvSpPr>
            <a:spLocks noGrp="1"/>
          </p:cNvSpPr>
          <p:nvPr>
            <p:ph type="title"/>
          </p:nvPr>
        </p:nvSpPr>
        <p:spPr>
          <a:xfrm>
            <a:off x="124642" y="73476"/>
            <a:ext cx="7666975" cy="246909"/>
          </a:xfrm>
        </p:spPr>
        <p:txBody>
          <a:bodyPr/>
          <a:lstStyle/>
          <a:p>
            <a:r>
              <a:rPr lang="en-US" sz="1400" dirty="0"/>
              <a:t>Research Question Instructions</a:t>
            </a:r>
          </a:p>
        </p:txBody>
      </p:sp>
      <p:sp>
        <p:nvSpPr>
          <p:cNvPr id="6" name="Title 2">
            <a:extLst>
              <a:ext uri="{FF2B5EF4-FFF2-40B4-BE49-F238E27FC236}">
                <a16:creationId xmlns:a16="http://schemas.microsoft.com/office/drawing/2014/main" id="{0B2886A3-224E-5E43-8F37-86663293428F}"/>
              </a:ext>
            </a:extLst>
          </p:cNvPr>
          <p:cNvSpPr txBox="1">
            <a:spLocks/>
          </p:cNvSpPr>
          <p:nvPr/>
        </p:nvSpPr>
        <p:spPr>
          <a:xfrm>
            <a:off x="0" y="363940"/>
            <a:ext cx="8110847" cy="26373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pPr marL="285750" indent="-285750">
              <a:buFont typeface="Arial"/>
              <a:buChar char="•"/>
              <a:defRPr/>
            </a:pPr>
            <a:r>
              <a:rPr lang="en-US" sz="1200" b="0" i="1" dirty="0">
                <a:solidFill>
                  <a:prstClr val="black">
                    <a:lumMod val="75000"/>
                    <a:lumOff val="25000"/>
                  </a:prstClr>
                </a:solidFill>
              </a:rPr>
              <a:t>Deliver a table in below format. Keep column A as is. Fill columns B &amp; C. Do not include column D.</a:t>
            </a:r>
          </a:p>
        </p:txBody>
      </p:sp>
    </p:spTree>
    <p:extLst>
      <p:ext uri="{BB962C8B-B14F-4D97-AF65-F5344CB8AC3E}">
        <p14:creationId xmlns:p14="http://schemas.microsoft.com/office/powerpoint/2010/main" val="2484289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89846816"/>
              </p:ext>
            </p:extLst>
          </p:nvPr>
        </p:nvGraphicFramePr>
        <p:xfrm>
          <a:off x="124642" y="408086"/>
          <a:ext cx="8606403" cy="5203191"/>
        </p:xfrm>
        <a:graphic>
          <a:graphicData uri="http://schemas.openxmlformats.org/drawingml/2006/table">
            <a:tbl>
              <a:tblPr firstRow="1" bandRow="1">
                <a:tableStyleId>{5C22544A-7EE6-4342-B048-85BDC9FD1C3A}</a:tableStyleId>
              </a:tblPr>
              <a:tblGrid>
                <a:gridCol w="1546842">
                  <a:extLst>
                    <a:ext uri="{9D8B030D-6E8A-4147-A177-3AD203B41FA5}">
                      <a16:colId xmlns:a16="http://schemas.microsoft.com/office/drawing/2014/main" val="20000"/>
                    </a:ext>
                  </a:extLst>
                </a:gridCol>
                <a:gridCol w="6381135">
                  <a:extLst>
                    <a:ext uri="{9D8B030D-6E8A-4147-A177-3AD203B41FA5}">
                      <a16:colId xmlns:a16="http://schemas.microsoft.com/office/drawing/2014/main" val="20001"/>
                    </a:ext>
                  </a:extLst>
                </a:gridCol>
                <a:gridCol w="678426">
                  <a:extLst>
                    <a:ext uri="{9D8B030D-6E8A-4147-A177-3AD203B41FA5}">
                      <a16:colId xmlns:a16="http://schemas.microsoft.com/office/drawing/2014/main" val="2172403899"/>
                    </a:ext>
                  </a:extLst>
                </a:gridCol>
              </a:tblGrid>
              <a:tr h="298922">
                <a:tc>
                  <a:txBody>
                    <a:bodyPr/>
                    <a:lstStyle/>
                    <a:p>
                      <a:r>
                        <a:rPr lang="en-US" sz="1200" baseline="0" dirty="0">
                          <a:latin typeface="Arial" panose="020B0604020202020204" pitchFamily="34" charset="0"/>
                          <a:cs typeface="Arial" panose="020B0604020202020204" pitchFamily="34" charset="0"/>
                        </a:rPr>
                        <a:t>(A) Deliverable</a:t>
                      </a:r>
                      <a:endParaRPr lang="en-US" sz="1200" dirty="0">
                        <a:latin typeface="Arial" panose="020B0604020202020204" pitchFamily="34" charset="0"/>
                        <a:cs typeface="Arial" panose="020B0604020202020204" pitchFamily="34" charset="0"/>
                      </a:endParaRPr>
                    </a:p>
                  </a:txBody>
                  <a:tcPr/>
                </a:tc>
                <a:tc>
                  <a:txBody>
                    <a:bodyPr/>
                    <a:lstStyle/>
                    <a:p>
                      <a:pPr algn="ctr"/>
                      <a:r>
                        <a:rPr lang="en-US" sz="1200" dirty="0">
                          <a:latin typeface="Arial" panose="020B0604020202020204" pitchFamily="34" charset="0"/>
                          <a:cs typeface="Arial" panose="020B0604020202020204" pitchFamily="34" charset="0"/>
                        </a:rPr>
                        <a:t>(B) Format</a:t>
                      </a:r>
                    </a:p>
                  </a:txBody>
                  <a:tcPr/>
                </a:tc>
                <a:tc>
                  <a:txBody>
                    <a:bodyPr/>
                    <a:lstStyle/>
                    <a:p>
                      <a:pPr algn="l"/>
                      <a:r>
                        <a:rPr lang="en-US" sz="1200" dirty="0">
                          <a:latin typeface="Arial" panose="020B0604020202020204" pitchFamily="34" charset="0"/>
                          <a:cs typeface="Arial" panose="020B0604020202020204" pitchFamily="34" charset="0"/>
                        </a:rPr>
                        <a:t>C) WC</a:t>
                      </a:r>
                    </a:p>
                  </a:txBody>
                  <a:tcPr/>
                </a:tc>
                <a:extLst>
                  <a:ext uri="{0D108BD9-81ED-4DB2-BD59-A6C34878D82A}">
                    <a16:rowId xmlns:a16="http://schemas.microsoft.com/office/drawing/2014/main" val="10000"/>
                  </a:ext>
                </a:extLst>
              </a:tr>
              <a:tr h="423197">
                <a:tc>
                  <a:txBody>
                    <a:bodyPr/>
                    <a:lstStyle/>
                    <a:p>
                      <a:r>
                        <a:rPr lang="en-US" sz="1000" b="1" dirty="0">
                          <a:latin typeface="Arial" panose="020B0604020202020204" pitchFamily="34" charset="0"/>
                          <a:cs typeface="Arial" panose="020B0604020202020204" pitchFamily="34" charset="0"/>
                        </a:rPr>
                        <a:t>Hypothesis 1</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0" i="0" kern="1200" dirty="0">
                          <a:solidFill>
                            <a:schemeClr val="dk1"/>
                          </a:solidFill>
                          <a:effectLst/>
                          <a:latin typeface="+mn-lt"/>
                          <a:ea typeface="+mn-ea"/>
                          <a:cs typeface="+mn-cs"/>
                        </a:rPr>
                        <a:t>A finger-pointing direction prediction model trained with images of seated positions is expected to outperform the direction prediction </a:t>
                      </a:r>
                      <a:r>
                        <a:rPr lang="en-US" sz="1100" b="0" i="0" kern="1200" dirty="0">
                          <a:solidFill>
                            <a:schemeClr val="tx1"/>
                          </a:solidFill>
                          <a:effectLst/>
                          <a:latin typeface="+mn-lt"/>
                          <a:ea typeface="+mn-ea"/>
                          <a:cs typeface="+mn-cs"/>
                        </a:rPr>
                        <a:t>performance using full dataset.</a:t>
                      </a:r>
                      <a:endParaRPr lang="en-US" sz="110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latin typeface="Arial" panose="020B0604020202020204" pitchFamily="34" charset="0"/>
                          <a:cs typeface="Arial" panose="020B0604020202020204" pitchFamily="34" charset="0"/>
                        </a:rPr>
                        <a:t>28</a:t>
                      </a:r>
                    </a:p>
                  </a:txBody>
                  <a:tcPr/>
                </a:tc>
                <a:extLst>
                  <a:ext uri="{0D108BD9-81ED-4DB2-BD59-A6C34878D82A}">
                    <a16:rowId xmlns:a16="http://schemas.microsoft.com/office/drawing/2014/main" val="10001"/>
                  </a:ext>
                </a:extLst>
              </a:tr>
              <a:tr h="272055">
                <a:tc>
                  <a:txBody>
                    <a:bodyPr/>
                    <a:lstStyle/>
                    <a:p>
                      <a:r>
                        <a:rPr lang="en-US" sz="1000" b="1" dirty="0">
                          <a:latin typeface="Arial" panose="020B0604020202020204" pitchFamily="34" charset="0"/>
                          <a:cs typeface="Arial" panose="020B0604020202020204" pitchFamily="34" charset="0"/>
                        </a:rPr>
                        <a:t>Independent Variables</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latin typeface="Arial" panose="020B0604020202020204" pitchFamily="34" charset="0"/>
                          <a:cs typeface="Arial" panose="020B0604020202020204" pitchFamily="34" charset="0"/>
                        </a:rPr>
                        <a:t>Images, videos, metadata</a:t>
                      </a:r>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200" b="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10002"/>
                  </a:ext>
                </a:extLst>
              </a:tr>
              <a:tr h="272055">
                <a:tc>
                  <a:txBody>
                    <a:bodyPr/>
                    <a:lstStyle/>
                    <a:p>
                      <a:r>
                        <a:rPr lang="en-US" sz="1000" b="1" baseline="0" dirty="0">
                          <a:latin typeface="Arial" panose="020B0604020202020204" pitchFamily="34" charset="0"/>
                          <a:cs typeface="Arial" panose="020B0604020202020204" pitchFamily="34" charset="0"/>
                        </a:rPr>
                        <a:t>Dependent Variable</a:t>
                      </a:r>
                      <a:endParaRPr lang="en-US" sz="1000" b="1" dirty="0">
                        <a:latin typeface="Arial" panose="020B0604020202020204" pitchFamily="34" charset="0"/>
                        <a:cs typeface="Arial" panose="020B0604020202020204" pitchFamily="34" charset="0"/>
                      </a:endParaRPr>
                    </a:p>
                  </a:txBody>
                  <a:tcPr/>
                </a:tc>
                <a:tc>
                  <a:txBody>
                    <a:bodyPr/>
                    <a:lstStyle/>
                    <a:p>
                      <a:r>
                        <a:rPr lang="en-US" sz="1100" dirty="0">
                          <a:latin typeface="Arial" panose="020B0604020202020204" pitchFamily="34" charset="0"/>
                          <a:cs typeface="Arial" panose="020B0604020202020204" pitchFamily="34" charset="0"/>
                        </a:rPr>
                        <a:t>3D Direction vector and probability</a:t>
                      </a:r>
                    </a:p>
                  </a:txBody>
                  <a:tcPr/>
                </a:tc>
                <a:tc>
                  <a:txBody>
                    <a:bodyPr/>
                    <a:lstStyle/>
                    <a:p>
                      <a:r>
                        <a:rPr lang="en-US" sz="1200" b="0"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10003"/>
                  </a:ext>
                </a:extLst>
              </a:tr>
              <a:tr h="595037">
                <a:tc>
                  <a:txBody>
                    <a:bodyPr/>
                    <a:lstStyle/>
                    <a:p>
                      <a:r>
                        <a:rPr lang="en-US" sz="1000" b="1" dirty="0">
                          <a:latin typeface="Arial" panose="020B0604020202020204" pitchFamily="34" charset="0"/>
                          <a:cs typeface="Arial" panose="020B0604020202020204" pitchFamily="34" charset="0"/>
                        </a:rPr>
                        <a:t>Testable</a:t>
                      </a:r>
                    </a:p>
                  </a:txBody>
                  <a:tcPr/>
                </a:tc>
                <a:tc>
                  <a:txBody>
                    <a:bodyPr/>
                    <a:lstStyle/>
                    <a:p>
                      <a:r>
                        <a:rPr lang="en-US" sz="1100" b="0" i="0" kern="1200" dirty="0">
                          <a:solidFill>
                            <a:schemeClr val="dk1"/>
                          </a:solidFill>
                          <a:effectLst/>
                          <a:latin typeface="+mn-lt"/>
                          <a:ea typeface="+mn-ea"/>
                          <a:cs typeface="+mn-cs"/>
                        </a:rPr>
                        <a:t>Split the dataset to include only images of individuals in seated positions. Subsequently, evaluate and compare the precision and recall metrics of this approach with those reported in the referenced paper which is trained with full dataset.</a:t>
                      </a:r>
                      <a:endParaRPr lang="en-US" sz="1100" dirty="0">
                        <a:latin typeface="Arial" panose="020B0604020202020204" pitchFamily="34" charset="0"/>
                        <a:cs typeface="Arial" panose="020B0604020202020204"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latin typeface="Arial" panose="020B0604020202020204" pitchFamily="34" charset="0"/>
                          <a:cs typeface="Arial" panose="020B0604020202020204" pitchFamily="34" charset="0"/>
                        </a:rPr>
                        <a:t>45</a:t>
                      </a:r>
                    </a:p>
                  </a:txBody>
                  <a:tcPr/>
                </a:tc>
                <a:extLst>
                  <a:ext uri="{0D108BD9-81ED-4DB2-BD59-A6C34878D82A}">
                    <a16:rowId xmlns:a16="http://schemas.microsoft.com/office/drawing/2014/main" val="10007"/>
                  </a:ext>
                </a:extLst>
              </a:tr>
              <a:tr h="423197">
                <a:tc>
                  <a:txBody>
                    <a:bodyPr/>
                    <a:lstStyle/>
                    <a:p>
                      <a:r>
                        <a:rPr lang="en-US" sz="1000" b="1" dirty="0">
                          <a:latin typeface="Arial" panose="020B0604020202020204" pitchFamily="34" charset="0"/>
                          <a:cs typeface="Arial" panose="020B0604020202020204" pitchFamily="34" charset="0"/>
                        </a:rPr>
                        <a:t>Hypothesis 2</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0" i="0" kern="1200" dirty="0">
                          <a:solidFill>
                            <a:schemeClr val="dk1"/>
                          </a:solidFill>
                          <a:effectLst/>
                          <a:latin typeface="+mn-lt"/>
                          <a:ea typeface="+mn-ea"/>
                          <a:cs typeface="+mn-cs"/>
                        </a:rPr>
                        <a:t>An AI model integrated with 3D point cloud object classification method can accurately (&gt;=70%) detect and classify object that is pointed at by a wheelchair user.</a:t>
                      </a:r>
                      <a:endParaRPr lang="en-US" sz="1100" dirty="0">
                        <a:latin typeface="Arial" panose="020B0604020202020204" pitchFamily="34" charset="0"/>
                        <a:cs typeface="Arial" panose="020B0604020202020204"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latin typeface="Arial" panose="020B0604020202020204" pitchFamily="34" charset="0"/>
                          <a:cs typeface="Arial" panose="020B0604020202020204" pitchFamily="34" charset="0"/>
                        </a:rPr>
                        <a:t>27</a:t>
                      </a:r>
                    </a:p>
                  </a:txBody>
                  <a:tcPr/>
                </a:tc>
                <a:extLst>
                  <a:ext uri="{0D108BD9-81ED-4DB2-BD59-A6C34878D82A}">
                    <a16:rowId xmlns:a16="http://schemas.microsoft.com/office/drawing/2014/main" val="1096071760"/>
                  </a:ext>
                </a:extLst>
              </a:tr>
              <a:tr h="411909">
                <a:tc>
                  <a:txBody>
                    <a:bodyPr/>
                    <a:lstStyle/>
                    <a:p>
                      <a:r>
                        <a:rPr lang="en-US" sz="1000" b="1" dirty="0">
                          <a:latin typeface="Arial" panose="020B0604020202020204" pitchFamily="34" charset="0"/>
                          <a:cs typeface="Arial" panose="020B0604020202020204" pitchFamily="34" charset="0"/>
                        </a:rPr>
                        <a:t>Independent Variables</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latin typeface="Arial" panose="020B0604020202020204" pitchFamily="34" charset="0"/>
                          <a:cs typeface="Arial" panose="020B0604020202020204" pitchFamily="34" charset="0"/>
                        </a:rPr>
                        <a:t>Images, videos, metadata</a:t>
                      </a:r>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200" b="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1343236813"/>
                  </a:ext>
                </a:extLst>
              </a:tr>
              <a:tr h="272055">
                <a:tc>
                  <a:txBody>
                    <a:bodyPr/>
                    <a:lstStyle/>
                    <a:p>
                      <a:r>
                        <a:rPr lang="en-US" sz="1000" b="1" baseline="0" dirty="0">
                          <a:latin typeface="Arial" panose="020B0604020202020204" pitchFamily="34" charset="0"/>
                          <a:cs typeface="Arial" panose="020B0604020202020204" pitchFamily="34" charset="0"/>
                        </a:rPr>
                        <a:t>Dependent Variable</a:t>
                      </a:r>
                      <a:endParaRPr lang="en-US" sz="1000" b="1" dirty="0">
                        <a:latin typeface="Arial" panose="020B0604020202020204" pitchFamily="34" charset="0"/>
                        <a:cs typeface="Arial" panose="020B0604020202020204" pitchFamily="34" charset="0"/>
                      </a:endParaRPr>
                    </a:p>
                  </a:txBody>
                  <a:tcPr/>
                </a:tc>
                <a:tc>
                  <a:txBody>
                    <a:bodyPr/>
                    <a:lstStyle/>
                    <a:p>
                      <a:r>
                        <a:rPr lang="en-US" sz="1100" dirty="0">
                          <a:latin typeface="Arial" panose="020B0604020202020204" pitchFamily="34" charset="0"/>
                          <a:cs typeface="Arial" panose="020B0604020202020204" pitchFamily="34" charset="0"/>
                        </a:rPr>
                        <a:t>Pointed object label and probability</a:t>
                      </a:r>
                    </a:p>
                  </a:txBody>
                  <a:tcPr/>
                </a:tc>
                <a:tc>
                  <a:txBody>
                    <a:bodyPr/>
                    <a:lstStyle/>
                    <a:p>
                      <a:r>
                        <a:rPr lang="en-US" sz="1200" b="0"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3560585428"/>
                  </a:ext>
                </a:extLst>
              </a:tr>
              <a:tr h="603461">
                <a:tc>
                  <a:txBody>
                    <a:bodyPr/>
                    <a:lstStyle/>
                    <a:p>
                      <a:r>
                        <a:rPr lang="en-US" sz="1000" b="1" dirty="0">
                          <a:latin typeface="Arial" panose="020B0604020202020204" pitchFamily="34" charset="0"/>
                          <a:cs typeface="Arial" panose="020B0604020202020204" pitchFamily="34" charset="0"/>
                        </a:rPr>
                        <a:t>Testable</a:t>
                      </a:r>
                    </a:p>
                  </a:txBody>
                  <a:tcPr/>
                </a:tc>
                <a:tc>
                  <a:txBody>
                    <a:bodyPr/>
                    <a:lstStyle/>
                    <a:p>
                      <a:r>
                        <a:rPr lang="en-US" sz="1100" b="0" i="0" kern="1200" dirty="0">
                          <a:solidFill>
                            <a:schemeClr val="dk1"/>
                          </a:solidFill>
                          <a:effectLst/>
                          <a:latin typeface="+mn-lt"/>
                          <a:ea typeface="+mn-ea"/>
                          <a:cs typeface="+mn-cs"/>
                        </a:rPr>
                        <a:t>Utilize the test outcomes from </a:t>
                      </a:r>
                      <a:r>
                        <a:rPr lang="en-US" sz="1100" b="0" dirty="0">
                          <a:latin typeface="Arial" panose="020B0604020202020204" pitchFamily="34" charset="0"/>
                          <a:cs typeface="Arial" panose="020B0604020202020204" pitchFamily="34" charset="0"/>
                        </a:rPr>
                        <a:t>Hypothesis 1 </a:t>
                      </a:r>
                      <a:r>
                        <a:rPr lang="en-US" sz="1100" b="0" i="0" kern="1200" dirty="0">
                          <a:solidFill>
                            <a:schemeClr val="dk1"/>
                          </a:solidFill>
                          <a:effectLst/>
                          <a:latin typeface="+mn-lt"/>
                          <a:ea typeface="+mn-ea"/>
                          <a:cs typeface="+mn-cs"/>
                        </a:rPr>
                        <a:t>to predict the object class and compute the object intersections </a:t>
                      </a:r>
                      <a:r>
                        <a:rPr lang="en-US" sz="1100" b="0" i="0" kern="1200" dirty="0">
                          <a:solidFill>
                            <a:schemeClr val="tx1"/>
                          </a:solidFill>
                          <a:effectLst/>
                          <a:latin typeface="+mn-lt"/>
                          <a:ea typeface="+mn-ea"/>
                          <a:cs typeface="+mn-cs"/>
                        </a:rPr>
                        <a:t>using 3D point cloud </a:t>
                      </a:r>
                      <a:r>
                        <a:rPr lang="en-US" sz="1100" b="0" i="0" kern="1200" dirty="0">
                          <a:solidFill>
                            <a:schemeClr val="dk1"/>
                          </a:solidFill>
                          <a:effectLst/>
                          <a:latin typeface="+mn-lt"/>
                          <a:ea typeface="+mn-ea"/>
                          <a:cs typeface="+mn-cs"/>
                        </a:rPr>
                        <a:t>methodologies. Subsequently, calculate the accuracy for comparison.</a:t>
                      </a:r>
                      <a:endParaRPr lang="en-US" sz="1100" dirty="0">
                        <a:latin typeface="Arial" panose="020B0604020202020204" pitchFamily="34" charset="0"/>
                        <a:cs typeface="Arial" panose="020B0604020202020204"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latin typeface="Arial" panose="020B0604020202020204" pitchFamily="34" charset="0"/>
                          <a:cs typeface="Arial" panose="020B0604020202020204" pitchFamily="34" charset="0"/>
                        </a:rPr>
                        <a:t>43</a:t>
                      </a:r>
                    </a:p>
                  </a:txBody>
                  <a:tcPr/>
                </a:tc>
                <a:extLst>
                  <a:ext uri="{0D108BD9-81ED-4DB2-BD59-A6C34878D82A}">
                    <a16:rowId xmlns:a16="http://schemas.microsoft.com/office/drawing/2014/main" val="3028355428"/>
                  </a:ext>
                </a:extLst>
              </a:tr>
              <a:tr h="474462">
                <a:tc>
                  <a:txBody>
                    <a:bodyPr/>
                    <a:lstStyle/>
                    <a:p>
                      <a:r>
                        <a:rPr lang="en-US" sz="1000" b="1" dirty="0">
                          <a:solidFill>
                            <a:schemeClr val="tx1"/>
                          </a:solidFill>
                          <a:latin typeface="Arial" panose="020B0604020202020204" pitchFamily="34" charset="0"/>
                          <a:cs typeface="Arial" panose="020B0604020202020204" pitchFamily="34" charset="0"/>
                        </a:rPr>
                        <a:t>Hypothesis 3</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An AI model integrated with 3D point cloud intersection (from Hypothesis 2) can outperform bounding box object intersection algorithms in detecting and classifying the object pointed at by a wheelchair user.</a:t>
                      </a:r>
                      <a:endParaRPr lang="en-US" sz="110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latin typeface="Arial" panose="020B0604020202020204" pitchFamily="34" charset="0"/>
                          <a:cs typeface="Arial" panose="020B0604020202020204" pitchFamily="34" charset="0"/>
                        </a:rPr>
                        <a:t>21</a:t>
                      </a:r>
                    </a:p>
                  </a:txBody>
                  <a:tcPr/>
                </a:tc>
                <a:extLst>
                  <a:ext uri="{0D108BD9-81ED-4DB2-BD59-A6C34878D82A}">
                    <a16:rowId xmlns:a16="http://schemas.microsoft.com/office/drawing/2014/main" val="2663295773"/>
                  </a:ext>
                </a:extLst>
              </a:tr>
              <a:tr h="272055">
                <a:tc>
                  <a:txBody>
                    <a:bodyPr/>
                    <a:lstStyle/>
                    <a:p>
                      <a:r>
                        <a:rPr lang="en-US" sz="1000" b="1" dirty="0">
                          <a:latin typeface="Arial" panose="020B0604020202020204" pitchFamily="34" charset="0"/>
                          <a:cs typeface="Arial" panose="020B0604020202020204" pitchFamily="34" charset="0"/>
                        </a:rPr>
                        <a:t>Independent Variables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latin typeface="Arial" panose="020B0604020202020204" pitchFamily="34" charset="0"/>
                          <a:cs typeface="Arial" panose="020B0604020202020204" pitchFamily="34" charset="0"/>
                        </a:rPr>
                        <a:t>Images, videos, metadata</a:t>
                      </a:r>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200" b="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3065693737"/>
                  </a:ext>
                </a:extLst>
              </a:tr>
              <a:tr h="272055">
                <a:tc>
                  <a:txBody>
                    <a:bodyPr/>
                    <a:lstStyle/>
                    <a:p>
                      <a:r>
                        <a:rPr lang="en-US" sz="1000" b="1" baseline="0" dirty="0">
                          <a:latin typeface="Arial" panose="020B0604020202020204" pitchFamily="34" charset="0"/>
                          <a:cs typeface="Arial" panose="020B0604020202020204" pitchFamily="34" charset="0"/>
                        </a:rPr>
                        <a:t>Dependent Variable</a:t>
                      </a:r>
                      <a:endParaRPr lang="en-US" sz="1000" b="1" dirty="0">
                        <a:latin typeface="Arial" panose="020B0604020202020204" pitchFamily="34" charset="0"/>
                        <a:cs typeface="Arial" panose="020B0604020202020204" pitchFamily="34" charset="0"/>
                      </a:endParaRPr>
                    </a:p>
                  </a:txBody>
                  <a:tcPr/>
                </a:tc>
                <a:tc>
                  <a:txBody>
                    <a:bodyPr/>
                    <a:lstStyle/>
                    <a:p>
                      <a:r>
                        <a:rPr lang="en-US" sz="1100" dirty="0">
                          <a:latin typeface="Arial" panose="020B0604020202020204" pitchFamily="34" charset="0"/>
                          <a:cs typeface="Arial" panose="020B0604020202020204" pitchFamily="34" charset="0"/>
                        </a:rPr>
                        <a:t>Pointed object label and probability</a:t>
                      </a:r>
                    </a:p>
                  </a:txBody>
                  <a:tcPr/>
                </a:tc>
                <a:tc>
                  <a:txBody>
                    <a:bodyPr/>
                    <a:lstStyle/>
                    <a:p>
                      <a:r>
                        <a:rPr lang="en-US" sz="1200" b="0"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3331144063"/>
                  </a:ext>
                </a:extLst>
              </a:tr>
              <a:tr h="589453">
                <a:tc>
                  <a:txBody>
                    <a:bodyPr/>
                    <a:lstStyle/>
                    <a:p>
                      <a:r>
                        <a:rPr lang="en-US" sz="1000" b="1" dirty="0">
                          <a:latin typeface="Arial" panose="020B0604020202020204" pitchFamily="34" charset="0"/>
                          <a:cs typeface="Arial" panose="020B0604020202020204" pitchFamily="34" charset="0"/>
                        </a:rPr>
                        <a:t>Testable</a:t>
                      </a:r>
                    </a:p>
                  </a:txBody>
                  <a:tcPr/>
                </a:tc>
                <a:tc>
                  <a:txBody>
                    <a:bodyPr/>
                    <a:lstStyle/>
                    <a:p>
                      <a:r>
                        <a:rPr lang="en-US" sz="1100" b="0" i="0" kern="1200" dirty="0">
                          <a:solidFill>
                            <a:schemeClr val="dk1"/>
                          </a:solidFill>
                          <a:effectLst/>
                          <a:latin typeface="+mn-lt"/>
                          <a:ea typeface="+mn-ea"/>
                          <a:cs typeface="+mn-cs"/>
                        </a:rPr>
                        <a:t>Utilize the test outcomes from </a:t>
                      </a:r>
                      <a:r>
                        <a:rPr lang="en-US" sz="1100" b="0" dirty="0">
                          <a:latin typeface="Arial" panose="020B0604020202020204" pitchFamily="34" charset="0"/>
                          <a:cs typeface="Arial" panose="020B0604020202020204" pitchFamily="34" charset="0"/>
                        </a:rPr>
                        <a:t>Hypothesis 1 </a:t>
                      </a:r>
                      <a:r>
                        <a:rPr lang="en-US" sz="1100" b="0" i="0" kern="1200" dirty="0">
                          <a:solidFill>
                            <a:schemeClr val="dk1"/>
                          </a:solidFill>
                          <a:effectLst/>
                          <a:latin typeface="+mn-lt"/>
                          <a:ea typeface="+mn-ea"/>
                          <a:cs typeface="+mn-cs"/>
                        </a:rPr>
                        <a:t>to to predict the object class and compute the object intersections </a:t>
                      </a:r>
                      <a:r>
                        <a:rPr lang="en-US" sz="1100" b="0" i="0" kern="1200" dirty="0">
                          <a:solidFill>
                            <a:schemeClr val="tx1"/>
                          </a:solidFill>
                          <a:effectLst/>
                          <a:latin typeface="+mn-lt"/>
                          <a:ea typeface="+mn-ea"/>
                          <a:cs typeface="+mn-cs"/>
                        </a:rPr>
                        <a:t>using bounding box methodologies</a:t>
                      </a:r>
                      <a:r>
                        <a:rPr lang="en-US" sz="1100" b="0" i="0" kern="1200" dirty="0">
                          <a:solidFill>
                            <a:schemeClr val="dk1"/>
                          </a:solidFill>
                          <a:effectLst/>
                          <a:latin typeface="+mn-lt"/>
                          <a:ea typeface="+mn-ea"/>
                          <a:cs typeface="+mn-cs"/>
                        </a:rPr>
                        <a:t>. Subsequently, compare these findings with the results from Hypothesis 2.</a:t>
                      </a:r>
                      <a:endParaRPr lang="en-US" sz="1100" dirty="0">
                        <a:latin typeface="Arial" panose="020B0604020202020204" pitchFamily="34" charset="0"/>
                        <a:cs typeface="Arial" panose="020B0604020202020204"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latin typeface="Arial" panose="020B0604020202020204" pitchFamily="34" charset="0"/>
                          <a:cs typeface="Arial" panose="020B0604020202020204" pitchFamily="34" charset="0"/>
                        </a:rPr>
                        <a:t>26</a:t>
                      </a:r>
                    </a:p>
                  </a:txBody>
                  <a:tcPr/>
                </a:tc>
                <a:extLst>
                  <a:ext uri="{0D108BD9-81ED-4DB2-BD59-A6C34878D82A}">
                    <a16:rowId xmlns:a16="http://schemas.microsoft.com/office/drawing/2014/main" val="773435680"/>
                  </a:ext>
                </a:extLst>
              </a:tr>
            </a:tbl>
          </a:graphicData>
        </a:graphic>
      </p:graphicFrame>
      <p:sp>
        <p:nvSpPr>
          <p:cNvPr id="3" name="Title 2"/>
          <p:cNvSpPr>
            <a:spLocks noGrp="1"/>
          </p:cNvSpPr>
          <p:nvPr>
            <p:ph type="title"/>
          </p:nvPr>
        </p:nvSpPr>
        <p:spPr>
          <a:xfrm>
            <a:off x="124642" y="73476"/>
            <a:ext cx="7666975" cy="246909"/>
          </a:xfrm>
        </p:spPr>
        <p:txBody>
          <a:bodyPr/>
          <a:lstStyle/>
          <a:p>
            <a:r>
              <a:rPr lang="en-US" sz="1400" dirty="0"/>
              <a:t>Research Question Instructions</a:t>
            </a:r>
          </a:p>
        </p:txBody>
      </p:sp>
    </p:spTree>
    <p:extLst>
      <p:ext uri="{BB962C8B-B14F-4D97-AF65-F5344CB8AC3E}">
        <p14:creationId xmlns:p14="http://schemas.microsoft.com/office/powerpoint/2010/main" val="3220443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306721" y="931496"/>
          <a:ext cx="8335254" cy="4310882"/>
        </p:xfrm>
        <a:graphic>
          <a:graphicData uri="http://schemas.openxmlformats.org/drawingml/2006/table">
            <a:tbl>
              <a:tblPr firstRow="1" bandRow="1">
                <a:tableStyleId>{5C22544A-7EE6-4342-B048-85BDC9FD1C3A}</a:tableStyleId>
              </a:tblPr>
              <a:tblGrid>
                <a:gridCol w="1450361">
                  <a:extLst>
                    <a:ext uri="{9D8B030D-6E8A-4147-A177-3AD203B41FA5}">
                      <a16:colId xmlns:a16="http://schemas.microsoft.com/office/drawing/2014/main" val="20000"/>
                    </a:ext>
                  </a:extLst>
                </a:gridCol>
                <a:gridCol w="5701553">
                  <a:extLst>
                    <a:ext uri="{9D8B030D-6E8A-4147-A177-3AD203B41FA5}">
                      <a16:colId xmlns:a16="http://schemas.microsoft.com/office/drawing/2014/main" val="20001"/>
                    </a:ext>
                  </a:extLst>
                </a:gridCol>
                <a:gridCol w="1183340">
                  <a:extLst>
                    <a:ext uri="{9D8B030D-6E8A-4147-A177-3AD203B41FA5}">
                      <a16:colId xmlns:a16="http://schemas.microsoft.com/office/drawing/2014/main" val="3692234971"/>
                    </a:ext>
                  </a:extLst>
                </a:gridCol>
              </a:tblGrid>
              <a:tr h="604449">
                <a:tc>
                  <a:txBody>
                    <a:bodyPr/>
                    <a:lstStyle/>
                    <a:p>
                      <a:r>
                        <a:rPr lang="en-US" sz="1200" dirty="0">
                          <a:latin typeface="Arial" panose="020B0604020202020204" pitchFamily="34" charset="0"/>
                          <a:cs typeface="Arial" panose="020B0604020202020204" pitchFamily="34" charset="0"/>
                        </a:rPr>
                        <a:t>(A) Deliverable</a:t>
                      </a:r>
                    </a:p>
                  </a:txBody>
                  <a:tcPr/>
                </a:tc>
                <a:tc>
                  <a:txBody>
                    <a:bodyPr/>
                    <a:lstStyle/>
                    <a:p>
                      <a:pPr algn="ctr"/>
                      <a:r>
                        <a:rPr lang="en-US" sz="1200" dirty="0">
                          <a:latin typeface="Arial" panose="020B0604020202020204" pitchFamily="34" charset="0"/>
                          <a:cs typeface="Arial" panose="020B0604020202020204" pitchFamily="34" charset="0"/>
                        </a:rPr>
                        <a:t>(B) Format</a:t>
                      </a:r>
                    </a:p>
                  </a:txBody>
                  <a:tcPr/>
                </a:tc>
                <a:tc>
                  <a:txBody>
                    <a:bodyPr/>
                    <a:lstStyle/>
                    <a:p>
                      <a:pPr algn="ctr"/>
                      <a:r>
                        <a:rPr lang="en-US" sz="1200" dirty="0">
                          <a:latin typeface="Arial" panose="020B0604020202020204" pitchFamily="34" charset="0"/>
                          <a:cs typeface="Arial" panose="020B0604020202020204" pitchFamily="34" charset="0"/>
                        </a:rPr>
                        <a:t>(C) WC</a:t>
                      </a:r>
                    </a:p>
                  </a:txBody>
                  <a:tcPr/>
                </a:tc>
                <a:extLst>
                  <a:ext uri="{0D108BD9-81ED-4DB2-BD59-A6C34878D82A}">
                    <a16:rowId xmlns:a16="http://schemas.microsoft.com/office/drawing/2014/main" val="10000"/>
                  </a:ext>
                </a:extLst>
              </a:tr>
              <a:tr h="746624">
                <a:tc>
                  <a:txBody>
                    <a:bodyPr/>
                    <a:lstStyle/>
                    <a:p>
                      <a:r>
                        <a:rPr lang="en-US" sz="1200" b="1" dirty="0">
                          <a:latin typeface="Arial" panose="020B0604020202020204" pitchFamily="34" charset="0"/>
                          <a:cs typeface="Arial" panose="020B0604020202020204" pitchFamily="34" charset="0"/>
                        </a:rPr>
                        <a:t>Reference</a:t>
                      </a:r>
                    </a:p>
                  </a:txBody>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dk1"/>
                          </a:solidFill>
                          <a:effectLst/>
                          <a:latin typeface="+mn-lt"/>
                          <a:ea typeface="+mn-ea"/>
                          <a:cs typeface="+mn-cs"/>
                        </a:rPr>
                        <a:t>Nakamura, S., </a:t>
                      </a:r>
                      <a:r>
                        <a:rPr lang="en-US" sz="1200" b="0" i="0" kern="1200" dirty="0" err="1">
                          <a:solidFill>
                            <a:schemeClr val="dk1"/>
                          </a:solidFill>
                          <a:effectLst/>
                          <a:latin typeface="+mn-lt"/>
                          <a:ea typeface="+mn-ea"/>
                          <a:cs typeface="+mn-cs"/>
                        </a:rPr>
                        <a:t>Kawanishi</a:t>
                      </a:r>
                      <a:r>
                        <a:rPr lang="en-US" sz="1200" b="0" i="0" kern="1200" dirty="0">
                          <a:solidFill>
                            <a:schemeClr val="dk1"/>
                          </a:solidFill>
                          <a:effectLst/>
                          <a:latin typeface="+mn-lt"/>
                          <a:ea typeface="+mn-ea"/>
                          <a:cs typeface="+mn-cs"/>
                        </a:rPr>
                        <a:t>, Y., </a:t>
                      </a:r>
                      <a:r>
                        <a:rPr lang="en-US" sz="1200" b="0" i="0" kern="1200" dirty="0" err="1">
                          <a:solidFill>
                            <a:schemeClr val="dk1"/>
                          </a:solidFill>
                          <a:effectLst/>
                          <a:latin typeface="+mn-lt"/>
                          <a:ea typeface="+mn-ea"/>
                          <a:cs typeface="+mn-cs"/>
                        </a:rPr>
                        <a:t>Nobuhara</a:t>
                      </a:r>
                      <a:r>
                        <a:rPr lang="en-US" sz="1200" b="0" i="0" kern="1200" dirty="0">
                          <a:solidFill>
                            <a:schemeClr val="dk1"/>
                          </a:solidFill>
                          <a:effectLst/>
                          <a:latin typeface="+mn-lt"/>
                          <a:ea typeface="+mn-ea"/>
                          <a:cs typeface="+mn-cs"/>
                        </a:rPr>
                        <a:t>, S., &amp; Nishino, K. (</a:t>
                      </a:r>
                      <a:r>
                        <a:rPr lang="en-US" sz="1200" b="1" i="0" kern="1200" dirty="0">
                          <a:solidFill>
                            <a:schemeClr val="dk1"/>
                          </a:solidFill>
                          <a:effectLst/>
                          <a:latin typeface="+mn-lt"/>
                          <a:ea typeface="+mn-ea"/>
                          <a:cs typeface="+mn-cs"/>
                        </a:rPr>
                        <a:t>2023</a:t>
                      </a:r>
                      <a:r>
                        <a:rPr lang="en-US" sz="1200" b="0" i="0" kern="1200" dirty="0">
                          <a:solidFill>
                            <a:schemeClr val="dk1"/>
                          </a:solidFill>
                          <a:effectLst/>
                          <a:latin typeface="+mn-lt"/>
                          <a:ea typeface="+mn-ea"/>
                          <a:cs typeface="+mn-cs"/>
                        </a:rPr>
                        <a:t>). </a:t>
                      </a:r>
                      <a:r>
                        <a:rPr lang="en-US" sz="1200" b="1" i="0" kern="1200" dirty="0" err="1">
                          <a:solidFill>
                            <a:schemeClr val="dk1"/>
                          </a:solidFill>
                          <a:effectLst/>
                          <a:latin typeface="+mn-lt"/>
                          <a:ea typeface="+mn-ea"/>
                          <a:cs typeface="+mn-cs"/>
                        </a:rPr>
                        <a:t>DeePoint</a:t>
                      </a:r>
                      <a:r>
                        <a:rPr lang="en-US" sz="1200" b="0" i="0" kern="1200" dirty="0">
                          <a:solidFill>
                            <a:schemeClr val="dk1"/>
                          </a:solidFill>
                          <a:effectLst/>
                          <a:latin typeface="+mn-lt"/>
                          <a:ea typeface="+mn-ea"/>
                          <a:cs typeface="+mn-cs"/>
                        </a:rPr>
                        <a:t>: Visual Pointing Recognition and Direction Estimation. In </a:t>
                      </a:r>
                      <a:r>
                        <a:rPr lang="en-US" sz="1200" b="0" i="1" kern="1200" dirty="0">
                          <a:solidFill>
                            <a:schemeClr val="dk1"/>
                          </a:solidFill>
                          <a:effectLst/>
                          <a:latin typeface="+mn-lt"/>
                          <a:ea typeface="+mn-ea"/>
                          <a:cs typeface="+mn-cs"/>
                        </a:rPr>
                        <a:t>Proceedings of the IEEE/CVF International Conference on Computer Vision</a:t>
                      </a:r>
                      <a:r>
                        <a:rPr lang="en-US" sz="1200" b="0" i="0" kern="1200" dirty="0">
                          <a:solidFill>
                            <a:schemeClr val="dk1"/>
                          </a:solidFill>
                          <a:effectLst/>
                          <a:latin typeface="+mn-lt"/>
                          <a:ea typeface="+mn-ea"/>
                          <a:cs typeface="+mn-cs"/>
                        </a:rPr>
                        <a:t> (pp. 20577-20587).</a:t>
                      </a:r>
                      <a:endParaRPr lang="en-US" sz="1200" dirty="0">
                        <a:latin typeface="Arial" panose="020B0604020202020204" pitchFamily="34" charset="0"/>
                        <a:cs typeface="Arial" panose="020B0604020202020204" pitchFamily="34" charset="0"/>
                      </a:endParaRPr>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10001"/>
                  </a:ext>
                </a:extLst>
              </a:tr>
              <a:tr h="1321964">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Summary</a:t>
                      </a:r>
                    </a:p>
                  </a:txBody>
                  <a:tcPr/>
                </a:tc>
                <a:tc>
                  <a:txBody>
                    <a:bodyPr/>
                    <a:lstStyle/>
                    <a:p>
                      <a:pPr marL="171450" lvl="0" indent="-171450" algn="l" defTabSz="533400">
                        <a:lnSpc>
                          <a:spcPct val="90000"/>
                        </a:lnSpc>
                        <a:spcBef>
                          <a:spcPct val="0"/>
                        </a:spcBef>
                        <a:spcAft>
                          <a:spcPct val="15000"/>
                        </a:spcAft>
                        <a:buFont typeface="Arial" panose="020B0604020202020204" pitchFamily="34" charset="0"/>
                        <a:buChar char="•"/>
                      </a:pPr>
                      <a:r>
                        <a:rPr lang="en-US" sz="1200" b="0" i="0" kern="1200" dirty="0">
                          <a:solidFill>
                            <a:schemeClr val="dk1"/>
                          </a:solidFill>
                          <a:effectLst/>
                          <a:latin typeface="+mn-lt"/>
                          <a:ea typeface="+mn-ea"/>
                          <a:cs typeface="+mn-cs"/>
                        </a:rPr>
                        <a:t>First-of-its-kind large-scale </a:t>
                      </a:r>
                      <a:r>
                        <a:rPr lang="en-US" sz="1200" b="1" i="0" kern="1200" dirty="0">
                          <a:solidFill>
                            <a:schemeClr val="dk1"/>
                          </a:solidFill>
                          <a:effectLst/>
                          <a:latin typeface="+mn-lt"/>
                          <a:ea typeface="+mn-ea"/>
                          <a:cs typeface="+mn-cs"/>
                        </a:rPr>
                        <a:t>dataset</a:t>
                      </a:r>
                      <a:r>
                        <a:rPr lang="en-US" sz="1200" b="0" i="0" kern="1200" dirty="0">
                          <a:solidFill>
                            <a:schemeClr val="dk1"/>
                          </a:solidFill>
                          <a:effectLst/>
                          <a:latin typeface="+mn-lt"/>
                          <a:ea typeface="+mn-ea"/>
                          <a:cs typeface="+mn-cs"/>
                        </a:rPr>
                        <a:t> for pointing recognition and direction estimation consists of 2M frames, 33 people pointing in various styles annotated for each frame with pointing timings and 3D directions. </a:t>
                      </a:r>
                    </a:p>
                    <a:p>
                      <a:pPr marL="171450" lvl="0" indent="-171450" algn="l" defTabSz="533400">
                        <a:lnSpc>
                          <a:spcPct val="90000"/>
                        </a:lnSpc>
                        <a:spcBef>
                          <a:spcPct val="0"/>
                        </a:spcBef>
                        <a:spcAft>
                          <a:spcPct val="15000"/>
                        </a:spcAft>
                        <a:buFont typeface="Arial" panose="020B0604020202020204" pitchFamily="34" charset="0"/>
                        <a:buChar char="•"/>
                      </a:pPr>
                      <a:r>
                        <a:rPr lang="en-US" sz="1200" b="0" i="0" kern="1200" dirty="0" err="1">
                          <a:solidFill>
                            <a:schemeClr val="dk1"/>
                          </a:solidFill>
                          <a:effectLst/>
                          <a:latin typeface="+mn-lt"/>
                          <a:ea typeface="+mn-ea"/>
                          <a:cs typeface="+mn-cs"/>
                        </a:rPr>
                        <a:t>DeePoint</a:t>
                      </a:r>
                      <a:r>
                        <a:rPr lang="en-US" sz="1200" b="0" i="0" kern="1200" dirty="0">
                          <a:solidFill>
                            <a:schemeClr val="dk1"/>
                          </a:solidFill>
                          <a:effectLst/>
                          <a:latin typeface="+mn-lt"/>
                          <a:ea typeface="+mn-ea"/>
                          <a:cs typeface="+mn-cs"/>
                        </a:rPr>
                        <a:t> is a Transformer-based </a:t>
                      </a:r>
                      <a:r>
                        <a:rPr lang="en-US" sz="1200" b="1" i="0" kern="1200" dirty="0">
                          <a:solidFill>
                            <a:schemeClr val="dk1"/>
                          </a:solidFill>
                          <a:effectLst/>
                          <a:latin typeface="+mn-lt"/>
                          <a:ea typeface="+mn-ea"/>
                          <a:cs typeface="+mn-cs"/>
                        </a:rPr>
                        <a:t>model</a:t>
                      </a:r>
                      <a:r>
                        <a:rPr lang="en-US" sz="1200" b="0" i="0" kern="1200" dirty="0">
                          <a:solidFill>
                            <a:schemeClr val="dk1"/>
                          </a:solidFill>
                          <a:effectLst/>
                          <a:latin typeface="+mn-lt"/>
                          <a:ea typeface="+mn-ea"/>
                          <a:cs typeface="+mn-cs"/>
                        </a:rPr>
                        <a:t> that utilizes the spatial and temporal alignment of body parts, beyond just the hands, for combined recognition and 3D directional estimation of pointing gestures.</a:t>
                      </a:r>
                      <a:endParaRPr lang="en-US" sz="1200" kern="1200" dirty="0"/>
                    </a:p>
                  </a:txBody>
                  <a:tcPr/>
                </a:tc>
                <a:tc>
                  <a:txBody>
                    <a:bodyPr/>
                    <a:lstStyle/>
                    <a:p>
                      <a:pPr marL="0" algn="ctr" defTabSz="457200" rtl="0" eaLnBrk="1" latinLnBrk="0" hangingPunct="1"/>
                      <a:r>
                        <a:rPr lang="en-US" sz="1200" b="0" kern="1200" dirty="0">
                          <a:solidFill>
                            <a:schemeClr val="dk1"/>
                          </a:solidFill>
                          <a:latin typeface="Arial" panose="020B0604020202020204" pitchFamily="34" charset="0"/>
                          <a:ea typeface="+mn-ea"/>
                          <a:cs typeface="Arial" panose="020B0604020202020204" pitchFamily="34" charset="0"/>
                        </a:rPr>
                        <a:t>58</a:t>
                      </a:r>
                    </a:p>
                  </a:txBody>
                  <a:tcPr/>
                </a:tc>
                <a:extLst>
                  <a:ext uri="{0D108BD9-81ED-4DB2-BD59-A6C34878D82A}">
                    <a16:rowId xmlns:a16="http://schemas.microsoft.com/office/drawing/2014/main" val="2076857690"/>
                  </a:ext>
                </a:extLst>
              </a:tr>
              <a:tr h="262964">
                <a:tc>
                  <a:txBody>
                    <a:bodyPr/>
                    <a:lstStyle/>
                    <a:p>
                      <a:r>
                        <a:rPr lang="en-US" sz="1200" b="1" dirty="0">
                          <a:latin typeface="Arial" panose="020B0604020202020204" pitchFamily="34" charset="0"/>
                          <a:cs typeface="Arial" panose="020B0604020202020204" pitchFamily="34" charset="0"/>
                        </a:rPr>
                        <a:t>Methodology</a:t>
                      </a:r>
                    </a:p>
                  </a:txBody>
                  <a:tcPr/>
                </a:tc>
                <a:tc>
                  <a:txBody>
                    <a:bodyPr/>
                    <a:lstStyle/>
                    <a:p>
                      <a:pPr marL="0" lvl="0" indent="0" algn="l" defTabSz="533400">
                        <a:lnSpc>
                          <a:spcPct val="90000"/>
                        </a:lnSpc>
                        <a:spcBef>
                          <a:spcPct val="0"/>
                        </a:spcBef>
                        <a:spcAft>
                          <a:spcPct val="15000"/>
                        </a:spcAft>
                      </a:pPr>
                      <a:r>
                        <a:rPr lang="en-US" sz="1200" kern="1200" dirty="0"/>
                        <a:t>Machine Learning, Transformer, Deep Learning</a:t>
                      </a:r>
                    </a:p>
                  </a:txBody>
                  <a:tcPr/>
                </a:tc>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lang="en-US" sz="1200" b="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2246599612"/>
                  </a:ext>
                </a:extLst>
              </a:tr>
              <a:tr h="373312">
                <a:tc>
                  <a:txBody>
                    <a:bodyPr/>
                    <a:lstStyle/>
                    <a:p>
                      <a:r>
                        <a:rPr lang="en-US" sz="1200" b="1" dirty="0">
                          <a:latin typeface="Arial" panose="020B0604020202020204" pitchFamily="34" charset="0"/>
                          <a:cs typeface="Arial" panose="020B0604020202020204" pitchFamily="34" charset="0"/>
                        </a:rPr>
                        <a:t>Evaluation</a:t>
                      </a:r>
                    </a:p>
                  </a:txBody>
                  <a:tcPr/>
                </a:tc>
                <a:tc>
                  <a:txBody>
                    <a:bodyPr/>
                    <a:lstStyle/>
                    <a:p>
                      <a:pPr marL="171450" lvl="0" indent="-171450" algn="l" defTabSz="533400">
                        <a:lnSpc>
                          <a:spcPct val="90000"/>
                        </a:lnSpc>
                        <a:spcBef>
                          <a:spcPct val="0"/>
                        </a:spcBef>
                        <a:spcAft>
                          <a:spcPct val="15000"/>
                        </a:spcAft>
                        <a:buFont typeface="Arial" panose="020B0604020202020204" pitchFamily="34" charset="0"/>
                        <a:buChar char="•"/>
                      </a:pPr>
                      <a:r>
                        <a:rPr lang="en-US" sz="1200" kern="1200" dirty="0"/>
                        <a:t>Paper accepted by the 2023 </a:t>
                      </a:r>
                      <a:r>
                        <a:rPr lang="en-US" sz="1200" b="1" kern="1200" dirty="0"/>
                        <a:t>ICCV</a:t>
                      </a:r>
                      <a:r>
                        <a:rPr lang="en-US" sz="1200" kern="1200" dirty="0"/>
                        <a:t> conference</a:t>
                      </a:r>
                    </a:p>
                    <a:p>
                      <a:pPr marL="171450" lvl="0" indent="-171450" algn="l" defTabSz="533400">
                        <a:lnSpc>
                          <a:spcPct val="90000"/>
                        </a:lnSpc>
                        <a:spcBef>
                          <a:spcPct val="0"/>
                        </a:spcBef>
                        <a:spcAft>
                          <a:spcPct val="15000"/>
                        </a:spcAft>
                        <a:buFont typeface="Arial" panose="020B0604020202020204" pitchFamily="34" charset="0"/>
                        <a:buChar char="•"/>
                      </a:pPr>
                      <a:r>
                        <a:rPr lang="en-US" sz="1200" kern="1200" dirty="0"/>
                        <a:t>Git: </a:t>
                      </a:r>
                      <a:r>
                        <a:rPr lang="en-US" sz="1200" kern="1200" dirty="0">
                          <a:hlinkClick r:id="rId2"/>
                        </a:rPr>
                        <a:t>https://github.com/kyotovision-public/deepoint</a:t>
                      </a:r>
                      <a:endParaRPr lang="en-US" sz="1200" kern="1200" dirty="0"/>
                    </a:p>
                    <a:p>
                      <a:pPr marL="171450" lvl="0" indent="-171450" algn="l" defTabSz="533400">
                        <a:lnSpc>
                          <a:spcPct val="90000"/>
                        </a:lnSpc>
                        <a:spcBef>
                          <a:spcPct val="0"/>
                        </a:spcBef>
                        <a:spcAft>
                          <a:spcPct val="15000"/>
                        </a:spcAft>
                        <a:buFont typeface="Arial" panose="020B0604020202020204" pitchFamily="34" charset="0"/>
                        <a:buChar char="•"/>
                      </a:pPr>
                      <a:r>
                        <a:rPr lang="en-US" sz="1200" kern="1200" dirty="0"/>
                        <a:t>Data: </a:t>
                      </a:r>
                      <a:r>
                        <a:rPr lang="en-US" sz="1200" kern="1200" dirty="0">
                          <a:hlinkClick r:id="rId3"/>
                        </a:rPr>
                        <a:t>https://drive.google.com/drive/folders/1W_49HId_2FLFH0X9Ry8QiTTyaVt2Y0ks</a:t>
                      </a:r>
                      <a:endParaRPr lang="en-US" sz="1200" kern="1200" dirty="0"/>
                    </a:p>
                    <a:p>
                      <a:pPr marL="171450" lvl="0" indent="-171450" algn="l" defTabSz="533400">
                        <a:lnSpc>
                          <a:spcPct val="90000"/>
                        </a:lnSpc>
                        <a:spcBef>
                          <a:spcPct val="0"/>
                        </a:spcBef>
                        <a:spcAft>
                          <a:spcPct val="15000"/>
                        </a:spcAft>
                        <a:buFont typeface="Arial" panose="020B0604020202020204" pitchFamily="34" charset="0"/>
                        <a:buChar char="•"/>
                      </a:pPr>
                      <a:r>
                        <a:rPr lang="en-US" sz="1200" kern="1200" dirty="0"/>
                        <a:t>Limitation: There are not selected objects predicted (their to-do list)</a:t>
                      </a:r>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16</a:t>
                      </a:r>
                    </a:p>
                    <a:p>
                      <a:pPr marL="0" marR="0" lvl="1" indent="0" algn="ctr" defTabSz="457200" rtl="0" eaLnBrk="1" fontAlgn="auto" latinLnBrk="0" hangingPunct="1">
                        <a:lnSpc>
                          <a:spcPct val="100000"/>
                        </a:lnSpc>
                        <a:spcBef>
                          <a:spcPts val="0"/>
                        </a:spcBef>
                        <a:spcAft>
                          <a:spcPts val="0"/>
                        </a:spcAft>
                        <a:buClrTx/>
                        <a:buSzTx/>
                        <a:buFontTx/>
                        <a:buNone/>
                        <a:tabLst/>
                        <a:defRPr/>
                      </a:pPr>
                      <a:endParaRPr lang="en-US" sz="1200" b="0" i="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53142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Relevance</a:t>
                      </a:r>
                    </a:p>
                  </a:txBody>
                  <a:tcPr/>
                </a:tc>
                <a:tc>
                  <a:txBody>
                    <a:bodyPr/>
                    <a:lstStyle/>
                    <a:p>
                      <a:pPr marL="171450" lvl="0" indent="-171450" algn="l" defTabSz="533400">
                        <a:lnSpc>
                          <a:spcPct val="90000"/>
                        </a:lnSpc>
                        <a:spcBef>
                          <a:spcPct val="0"/>
                        </a:spcBef>
                        <a:spcAft>
                          <a:spcPct val="15000"/>
                        </a:spcAft>
                        <a:buFont typeface="Arial" panose="020B0604020202020204" pitchFamily="34" charset="0"/>
                        <a:buChar char="•"/>
                      </a:pPr>
                      <a:r>
                        <a:rPr lang="en-US" sz="1200" kern="1200" dirty="0"/>
                        <a:t>Highly matches my goal to provide the prediction of finger-pointing 3D vector</a:t>
                      </a:r>
                    </a:p>
                    <a:p>
                      <a:pPr marL="171450" lvl="0" indent="-171450" algn="l" defTabSz="533400">
                        <a:lnSpc>
                          <a:spcPct val="90000"/>
                        </a:lnSpc>
                        <a:spcBef>
                          <a:spcPct val="0"/>
                        </a:spcBef>
                        <a:spcAft>
                          <a:spcPct val="15000"/>
                        </a:spcAft>
                        <a:buFont typeface="Arial" panose="020B0604020202020204" pitchFamily="34" charset="0"/>
                        <a:buChar char="•"/>
                      </a:pPr>
                      <a:r>
                        <a:rPr lang="en-US" sz="1200" kern="1200" dirty="0"/>
                        <a:t>This paper provides both a dataset and model for me to start my praxis</a:t>
                      </a:r>
                    </a:p>
                  </a:txBody>
                  <a:tcPr/>
                </a:tc>
                <a:tc>
                  <a:txBody>
                    <a:bodyPr/>
                    <a:lstStyle/>
                    <a:p>
                      <a:pPr marL="0" algn="ctr" defTabSz="457200" rtl="0" eaLnBrk="1" latinLnBrk="0" hangingPunct="1"/>
                      <a:r>
                        <a:rPr lang="en-US" sz="1200" b="0" kern="1200" dirty="0">
                          <a:solidFill>
                            <a:schemeClr val="dk1"/>
                          </a:solidFill>
                          <a:latin typeface="Arial" panose="020B0604020202020204" pitchFamily="34" charset="0"/>
                          <a:ea typeface="+mn-ea"/>
                          <a:cs typeface="Arial" panose="020B0604020202020204" pitchFamily="34" charset="0"/>
                        </a:rPr>
                        <a:t>26</a:t>
                      </a:r>
                    </a:p>
                  </a:txBody>
                  <a:tcPr/>
                </a:tc>
                <a:extLst>
                  <a:ext uri="{0D108BD9-81ED-4DB2-BD59-A6C34878D82A}">
                    <a16:rowId xmlns:a16="http://schemas.microsoft.com/office/drawing/2014/main" val="3994788455"/>
                  </a:ext>
                </a:extLst>
              </a:tr>
            </a:tbl>
          </a:graphicData>
        </a:graphic>
      </p:graphicFrame>
      <p:sp>
        <p:nvSpPr>
          <p:cNvPr id="7" name="Title 2">
            <a:extLst>
              <a:ext uri="{FF2B5EF4-FFF2-40B4-BE49-F238E27FC236}">
                <a16:creationId xmlns:a16="http://schemas.microsoft.com/office/drawing/2014/main" id="{C91F8694-9E36-E748-B7E9-75007C7A7EE3}"/>
              </a:ext>
            </a:extLst>
          </p:cNvPr>
          <p:cNvSpPr txBox="1">
            <a:spLocks/>
          </p:cNvSpPr>
          <p:nvPr/>
        </p:nvSpPr>
        <p:spPr>
          <a:xfrm>
            <a:off x="432610" y="192141"/>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3600" dirty="0"/>
              <a:t>Annotated Bibliography</a:t>
            </a:r>
          </a:p>
        </p:txBody>
      </p:sp>
    </p:spTree>
    <p:extLst>
      <p:ext uri="{BB962C8B-B14F-4D97-AF65-F5344CB8AC3E}">
        <p14:creationId xmlns:p14="http://schemas.microsoft.com/office/powerpoint/2010/main" val="228244862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24411</TotalTime>
  <Words>3870</Words>
  <Application>Microsoft Macintosh PowerPoint</Application>
  <PresentationFormat>On-screen Show (4:3)</PresentationFormat>
  <Paragraphs>545</Paragraphs>
  <Slides>42</Slides>
  <Notes>0</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42</vt:i4>
      </vt:variant>
    </vt:vector>
  </HeadingPairs>
  <TitlesOfParts>
    <vt:vector size="46" baseType="lpstr">
      <vt:lpstr>Arial</vt:lpstr>
      <vt:lpstr>Calibri</vt:lpstr>
      <vt:lpstr>Custom Design</vt:lpstr>
      <vt:lpstr>1_Custom Design</vt:lpstr>
      <vt:lpstr>Finger Pointing as a Rapid and Natural Trigger for Device Selection and Interaction</vt:lpstr>
      <vt:lpstr>Advisor Feedback Status</vt:lpstr>
      <vt:lpstr>Glossary of Terms</vt:lpstr>
      <vt:lpstr>Acronyms</vt:lpstr>
      <vt:lpstr>Problem Statement</vt:lpstr>
      <vt:lpstr>Thesis Statement</vt:lpstr>
      <vt:lpstr>Research Question Instructions</vt:lpstr>
      <vt:lpstr>Research Question Instructions</vt:lpstr>
      <vt:lpstr>PowerPoint Presentation</vt:lpstr>
      <vt:lpstr>PowerPoint Presentation</vt:lpstr>
      <vt:lpstr>PowerPoint Presentation</vt:lpstr>
      <vt:lpstr>PowerPoint Presentation</vt:lpstr>
      <vt:lpstr>PowerPoint Presentation</vt:lpstr>
      <vt:lpstr>PowerPoint Presentation</vt:lpstr>
      <vt:lpstr>Data Sources List</vt:lpstr>
      <vt:lpstr>Data Source Example</vt:lpstr>
      <vt:lpstr>Sample data</vt:lpstr>
      <vt:lpstr>Sample data (cont)</vt:lpstr>
      <vt:lpstr>PowerPoint Presentation</vt:lpstr>
      <vt:lpstr>PKU-MMD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Appendix</vt:lpstr>
      <vt:lpstr>PowerPoint Presentation</vt:lpstr>
      <vt:lpstr>PowerPoint Presentation</vt:lpstr>
      <vt:lpstr>PowerPoint Presentation</vt:lpstr>
      <vt:lpstr>PowerPoint Presentation</vt:lpstr>
      <vt:lpstr>PowerPoint Presentation</vt:lpstr>
      <vt:lpstr>PowerPoint Presentation</vt:lpstr>
      <vt:lpstr>Pipeline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Sarkani, Shahryar</dc:creator>
  <cp:lastModifiedBy>David Tung (Woven by Toyota, Inc.)</cp:lastModifiedBy>
  <cp:revision>146</cp:revision>
  <dcterms:created xsi:type="dcterms:W3CDTF">2020-01-15T21:27:56Z</dcterms:created>
  <dcterms:modified xsi:type="dcterms:W3CDTF">2024-08-01T13:34:59Z</dcterms:modified>
</cp:coreProperties>
</file>